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Bodoni SvtyTwo ITC TT-Book"/>
        <a:ea typeface="Bodoni SvtyTwo ITC TT-Book"/>
        <a:cs typeface="Bodoni SvtyTwo ITC TT-Book"/>
        <a:sym typeface="Bodoni SvtyTwo ITC TT-Book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Bodoni SvtyTwo ITC TT-Book"/>
        <a:ea typeface="Bodoni SvtyTwo ITC TT-Book"/>
        <a:cs typeface="Bodoni SvtyTwo ITC TT-Book"/>
        <a:sym typeface="Bodoni SvtyTwo ITC TT-Book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Bodoni SvtyTwo ITC TT-Book"/>
        <a:ea typeface="Bodoni SvtyTwo ITC TT-Book"/>
        <a:cs typeface="Bodoni SvtyTwo ITC TT-Book"/>
        <a:sym typeface="Bodoni SvtyTwo ITC TT-Book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Bodoni SvtyTwo ITC TT-Book"/>
        <a:ea typeface="Bodoni SvtyTwo ITC TT-Book"/>
        <a:cs typeface="Bodoni SvtyTwo ITC TT-Book"/>
        <a:sym typeface="Bodoni SvtyTwo ITC TT-Book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Bodoni SvtyTwo ITC TT-Book"/>
        <a:ea typeface="Bodoni SvtyTwo ITC TT-Book"/>
        <a:cs typeface="Bodoni SvtyTwo ITC TT-Book"/>
        <a:sym typeface="Bodoni SvtyTwo ITC TT-Book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Bodoni SvtyTwo ITC TT-Book"/>
        <a:ea typeface="Bodoni SvtyTwo ITC TT-Book"/>
        <a:cs typeface="Bodoni SvtyTwo ITC TT-Book"/>
        <a:sym typeface="Bodoni SvtyTwo ITC TT-Book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Bodoni SvtyTwo ITC TT-Book"/>
        <a:ea typeface="Bodoni SvtyTwo ITC TT-Book"/>
        <a:cs typeface="Bodoni SvtyTwo ITC TT-Book"/>
        <a:sym typeface="Bodoni SvtyTwo ITC TT-Book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Bodoni SvtyTwo ITC TT-Book"/>
        <a:ea typeface="Bodoni SvtyTwo ITC TT-Book"/>
        <a:cs typeface="Bodoni SvtyTwo ITC TT-Book"/>
        <a:sym typeface="Bodoni SvtyTwo ITC TT-Book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Bodoni SvtyTwo ITC TT-Book"/>
        <a:ea typeface="Bodoni SvtyTwo ITC TT-Book"/>
        <a:cs typeface="Bodoni SvtyTwo ITC TT-Book"/>
        <a:sym typeface="Bodoni SvtyTwo ITC TT-Book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Bodoni SvtyTwo ITC TT-Book"/>
          <a:ea typeface="Bodoni SvtyTwo ITC TT-Book"/>
          <a:cs typeface="Bodoni SvtyTwo ITC TT-Book"/>
        </a:font>
        <a:srgbClr val="414141"/>
      </a:tcTxStyle>
      <a:tcStyle>
        <a:tcBdr>
          <a:left>
            <a:ln w="12700" cap="flat">
              <a:solidFill>
                <a:srgbClr val="004141"/>
              </a:solidFill>
              <a:prstDash val="solid"/>
              <a:round/>
            </a:ln>
          </a:left>
          <a:right>
            <a:ln w="12700" cap="flat">
              <a:solidFill>
                <a:srgbClr val="004141"/>
              </a:solidFill>
              <a:prstDash val="solid"/>
              <a:round/>
            </a:ln>
          </a:right>
          <a:top>
            <a:ln w="12700" cap="flat">
              <a:solidFill>
                <a:srgbClr val="004141"/>
              </a:solidFill>
              <a:prstDash val="solid"/>
              <a:round/>
            </a:ln>
          </a:top>
          <a:bottom>
            <a:ln w="12700" cap="flat">
              <a:solidFill>
                <a:srgbClr val="004141"/>
              </a:solidFill>
              <a:prstDash val="solid"/>
              <a:round/>
            </a:ln>
          </a:bottom>
          <a:insideH>
            <a:ln w="12700" cap="flat">
              <a:solidFill>
                <a:srgbClr val="004141"/>
              </a:solidFill>
              <a:prstDash val="solid"/>
              <a:round/>
            </a:ln>
          </a:insideH>
          <a:insideV>
            <a:ln w="12700" cap="flat">
              <a:solidFill>
                <a:srgbClr val="004141"/>
              </a:solidFill>
              <a:prstDash val="solid"/>
              <a:round/>
            </a:ln>
          </a:insideV>
        </a:tcBdr>
        <a:fill>
          <a:solidFill>
            <a:srgbClr val="D4DBE3"/>
          </a:solidFill>
        </a:fill>
      </a:tcStyle>
    </a:wholeTbl>
    <a:band2H>
      <a:tcTxStyle b="def" i="def"/>
      <a:tcStyle>
        <a:tcBdr/>
        <a:fill>
          <a:solidFill>
            <a:srgbClr val="EBEEF2"/>
          </a:solidFill>
        </a:fill>
      </a:tcStyle>
    </a:band2H>
    <a:firstCol>
      <a:tcTxStyle b="on" i="off">
        <a:font>
          <a:latin typeface="Bodoni SvtyTwo ITC TT-Bold"/>
          <a:ea typeface="Bodoni SvtyTwo ITC TT-Bold"/>
          <a:cs typeface="Bodoni SvtyTwo ITC TT-Bold"/>
        </a:font>
        <a:srgbClr val="004141"/>
      </a:tcTxStyle>
      <a:tcStyle>
        <a:tcBdr>
          <a:left>
            <a:ln w="12700" cap="flat">
              <a:solidFill>
                <a:srgbClr val="004141"/>
              </a:solidFill>
              <a:prstDash val="solid"/>
              <a:round/>
            </a:ln>
          </a:left>
          <a:right>
            <a:ln w="12700" cap="flat">
              <a:solidFill>
                <a:srgbClr val="004141"/>
              </a:solidFill>
              <a:prstDash val="solid"/>
              <a:round/>
            </a:ln>
          </a:right>
          <a:top>
            <a:ln w="12700" cap="flat">
              <a:solidFill>
                <a:srgbClr val="004141"/>
              </a:solidFill>
              <a:prstDash val="solid"/>
              <a:round/>
            </a:ln>
          </a:top>
          <a:bottom>
            <a:ln w="12700" cap="flat">
              <a:solidFill>
                <a:srgbClr val="004141"/>
              </a:solidFill>
              <a:prstDash val="solid"/>
              <a:round/>
            </a:ln>
          </a:bottom>
          <a:insideH>
            <a:ln w="12700" cap="flat">
              <a:solidFill>
                <a:srgbClr val="004141"/>
              </a:solidFill>
              <a:prstDash val="solid"/>
              <a:round/>
            </a:ln>
          </a:insideH>
          <a:insideV>
            <a:ln w="12700" cap="flat">
              <a:solidFill>
                <a:srgbClr val="004141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Bodoni SvtyTwo ITC TT-Bold"/>
          <a:ea typeface="Bodoni SvtyTwo ITC TT-Bold"/>
          <a:cs typeface="Bodoni SvtyTwo ITC TT-Bold"/>
        </a:font>
        <a:srgbClr val="004141"/>
      </a:tcTxStyle>
      <a:tcStyle>
        <a:tcBdr>
          <a:left>
            <a:ln w="12700" cap="flat">
              <a:solidFill>
                <a:srgbClr val="004141"/>
              </a:solidFill>
              <a:prstDash val="solid"/>
              <a:round/>
            </a:ln>
          </a:left>
          <a:right>
            <a:ln w="12700" cap="flat">
              <a:solidFill>
                <a:srgbClr val="004141"/>
              </a:solidFill>
              <a:prstDash val="solid"/>
              <a:round/>
            </a:ln>
          </a:right>
          <a:top>
            <a:ln w="38100" cap="flat">
              <a:solidFill>
                <a:srgbClr val="004141"/>
              </a:solidFill>
              <a:prstDash val="solid"/>
              <a:round/>
            </a:ln>
          </a:top>
          <a:bottom>
            <a:ln w="12700" cap="flat">
              <a:solidFill>
                <a:srgbClr val="004141"/>
              </a:solidFill>
              <a:prstDash val="solid"/>
              <a:round/>
            </a:ln>
          </a:bottom>
          <a:insideH>
            <a:ln w="12700" cap="flat">
              <a:solidFill>
                <a:srgbClr val="004141"/>
              </a:solidFill>
              <a:prstDash val="solid"/>
              <a:round/>
            </a:ln>
          </a:insideH>
          <a:insideV>
            <a:ln w="12700" cap="flat">
              <a:solidFill>
                <a:srgbClr val="004141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Bodoni SvtyTwo ITC TT-Bold"/>
          <a:ea typeface="Bodoni SvtyTwo ITC TT-Bold"/>
          <a:cs typeface="Bodoni SvtyTwo ITC TT-Bold"/>
        </a:font>
        <a:srgbClr val="004141"/>
      </a:tcTxStyle>
      <a:tcStyle>
        <a:tcBdr>
          <a:left>
            <a:ln w="12700" cap="flat">
              <a:solidFill>
                <a:srgbClr val="004141"/>
              </a:solidFill>
              <a:prstDash val="solid"/>
              <a:round/>
            </a:ln>
          </a:left>
          <a:right>
            <a:ln w="12700" cap="flat">
              <a:solidFill>
                <a:srgbClr val="004141"/>
              </a:solidFill>
              <a:prstDash val="solid"/>
              <a:round/>
            </a:ln>
          </a:right>
          <a:top>
            <a:ln w="12700" cap="flat">
              <a:solidFill>
                <a:srgbClr val="004141"/>
              </a:solidFill>
              <a:prstDash val="solid"/>
              <a:round/>
            </a:ln>
          </a:top>
          <a:bottom>
            <a:ln w="38100" cap="flat">
              <a:solidFill>
                <a:srgbClr val="004141"/>
              </a:solidFill>
              <a:prstDash val="solid"/>
              <a:round/>
            </a:ln>
          </a:bottom>
          <a:insideH>
            <a:ln w="12700" cap="flat">
              <a:solidFill>
                <a:srgbClr val="004141"/>
              </a:solidFill>
              <a:prstDash val="solid"/>
              <a:round/>
            </a:ln>
          </a:insideH>
          <a:insideV>
            <a:ln w="12700" cap="flat">
              <a:solidFill>
                <a:srgbClr val="004141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Bodoni SvtyTwo ITC TT-Book"/>
          <a:ea typeface="Bodoni SvtyTwo ITC TT-Book"/>
          <a:cs typeface="Bodoni SvtyTwo ITC TT-Book"/>
        </a:font>
        <a:srgbClr val="414141"/>
      </a:tcTxStyle>
      <a:tcStyle>
        <a:tcBdr>
          <a:left>
            <a:ln w="12700" cap="flat">
              <a:solidFill>
                <a:srgbClr val="004141"/>
              </a:solidFill>
              <a:prstDash val="solid"/>
              <a:round/>
            </a:ln>
          </a:left>
          <a:right>
            <a:ln w="12700" cap="flat">
              <a:solidFill>
                <a:srgbClr val="004141"/>
              </a:solidFill>
              <a:prstDash val="solid"/>
              <a:round/>
            </a:ln>
          </a:right>
          <a:top>
            <a:ln w="12700" cap="flat">
              <a:solidFill>
                <a:srgbClr val="004141"/>
              </a:solidFill>
              <a:prstDash val="solid"/>
              <a:round/>
            </a:ln>
          </a:top>
          <a:bottom>
            <a:ln w="12700" cap="flat">
              <a:solidFill>
                <a:srgbClr val="004141"/>
              </a:solidFill>
              <a:prstDash val="solid"/>
              <a:round/>
            </a:ln>
          </a:bottom>
          <a:insideH>
            <a:ln w="12700" cap="flat">
              <a:solidFill>
                <a:srgbClr val="004141"/>
              </a:solidFill>
              <a:prstDash val="solid"/>
              <a:round/>
            </a:ln>
          </a:insideH>
          <a:insideV>
            <a:ln w="12700" cap="flat">
              <a:solidFill>
                <a:srgbClr val="004141"/>
              </a:solidFill>
              <a:prstDash val="solid"/>
              <a:round/>
            </a:ln>
          </a:insideV>
        </a:tcBdr>
        <a:fill>
          <a:solidFill>
            <a:srgbClr val="DFE2D3"/>
          </a:solidFill>
        </a:fill>
      </a:tcStyle>
    </a:wholeTbl>
    <a:band2H>
      <a:tcTxStyle b="def" i="def"/>
      <a:tcStyle>
        <a:tcBdr/>
        <a:fill>
          <a:solidFill>
            <a:srgbClr val="F0F1EA"/>
          </a:solidFill>
        </a:fill>
      </a:tcStyle>
    </a:band2H>
    <a:firstCol>
      <a:tcTxStyle b="on" i="off">
        <a:font>
          <a:latin typeface="Bodoni SvtyTwo ITC TT-Bold"/>
          <a:ea typeface="Bodoni SvtyTwo ITC TT-Bold"/>
          <a:cs typeface="Bodoni SvtyTwo ITC TT-Bold"/>
        </a:font>
        <a:srgbClr val="004141"/>
      </a:tcTxStyle>
      <a:tcStyle>
        <a:tcBdr>
          <a:left>
            <a:ln w="12700" cap="flat">
              <a:solidFill>
                <a:srgbClr val="004141"/>
              </a:solidFill>
              <a:prstDash val="solid"/>
              <a:round/>
            </a:ln>
          </a:left>
          <a:right>
            <a:ln w="12700" cap="flat">
              <a:solidFill>
                <a:srgbClr val="004141"/>
              </a:solidFill>
              <a:prstDash val="solid"/>
              <a:round/>
            </a:ln>
          </a:right>
          <a:top>
            <a:ln w="12700" cap="flat">
              <a:solidFill>
                <a:srgbClr val="004141"/>
              </a:solidFill>
              <a:prstDash val="solid"/>
              <a:round/>
            </a:ln>
          </a:top>
          <a:bottom>
            <a:ln w="12700" cap="flat">
              <a:solidFill>
                <a:srgbClr val="004141"/>
              </a:solidFill>
              <a:prstDash val="solid"/>
              <a:round/>
            </a:ln>
          </a:bottom>
          <a:insideH>
            <a:ln w="12700" cap="flat">
              <a:solidFill>
                <a:srgbClr val="004141"/>
              </a:solidFill>
              <a:prstDash val="solid"/>
              <a:round/>
            </a:ln>
          </a:insideH>
          <a:insideV>
            <a:ln w="12700" cap="flat">
              <a:solidFill>
                <a:srgbClr val="004141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Bodoni SvtyTwo ITC TT-Bold"/>
          <a:ea typeface="Bodoni SvtyTwo ITC TT-Bold"/>
          <a:cs typeface="Bodoni SvtyTwo ITC TT-Bold"/>
        </a:font>
        <a:srgbClr val="004141"/>
      </a:tcTxStyle>
      <a:tcStyle>
        <a:tcBdr>
          <a:left>
            <a:ln w="12700" cap="flat">
              <a:solidFill>
                <a:srgbClr val="004141"/>
              </a:solidFill>
              <a:prstDash val="solid"/>
              <a:round/>
            </a:ln>
          </a:left>
          <a:right>
            <a:ln w="12700" cap="flat">
              <a:solidFill>
                <a:srgbClr val="004141"/>
              </a:solidFill>
              <a:prstDash val="solid"/>
              <a:round/>
            </a:ln>
          </a:right>
          <a:top>
            <a:ln w="38100" cap="flat">
              <a:solidFill>
                <a:srgbClr val="004141"/>
              </a:solidFill>
              <a:prstDash val="solid"/>
              <a:round/>
            </a:ln>
          </a:top>
          <a:bottom>
            <a:ln w="12700" cap="flat">
              <a:solidFill>
                <a:srgbClr val="004141"/>
              </a:solidFill>
              <a:prstDash val="solid"/>
              <a:round/>
            </a:ln>
          </a:bottom>
          <a:insideH>
            <a:ln w="12700" cap="flat">
              <a:solidFill>
                <a:srgbClr val="004141"/>
              </a:solidFill>
              <a:prstDash val="solid"/>
              <a:round/>
            </a:ln>
          </a:insideH>
          <a:insideV>
            <a:ln w="12700" cap="flat">
              <a:solidFill>
                <a:srgbClr val="004141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Bodoni SvtyTwo ITC TT-Bold"/>
          <a:ea typeface="Bodoni SvtyTwo ITC TT-Bold"/>
          <a:cs typeface="Bodoni SvtyTwo ITC TT-Bold"/>
        </a:font>
        <a:srgbClr val="004141"/>
      </a:tcTxStyle>
      <a:tcStyle>
        <a:tcBdr>
          <a:left>
            <a:ln w="12700" cap="flat">
              <a:solidFill>
                <a:srgbClr val="004141"/>
              </a:solidFill>
              <a:prstDash val="solid"/>
              <a:round/>
            </a:ln>
          </a:left>
          <a:right>
            <a:ln w="12700" cap="flat">
              <a:solidFill>
                <a:srgbClr val="004141"/>
              </a:solidFill>
              <a:prstDash val="solid"/>
              <a:round/>
            </a:ln>
          </a:right>
          <a:top>
            <a:ln w="12700" cap="flat">
              <a:solidFill>
                <a:srgbClr val="004141"/>
              </a:solidFill>
              <a:prstDash val="solid"/>
              <a:round/>
            </a:ln>
          </a:top>
          <a:bottom>
            <a:ln w="38100" cap="flat">
              <a:solidFill>
                <a:srgbClr val="004141"/>
              </a:solidFill>
              <a:prstDash val="solid"/>
              <a:round/>
            </a:ln>
          </a:bottom>
          <a:insideH>
            <a:ln w="12700" cap="flat">
              <a:solidFill>
                <a:srgbClr val="004141"/>
              </a:solidFill>
              <a:prstDash val="solid"/>
              <a:round/>
            </a:ln>
          </a:insideH>
          <a:insideV>
            <a:ln w="12700" cap="flat">
              <a:solidFill>
                <a:srgbClr val="004141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Bodoni SvtyTwo ITC TT-Book"/>
          <a:ea typeface="Bodoni SvtyTwo ITC TT-Book"/>
          <a:cs typeface="Bodoni SvtyTwo ITC TT-Book"/>
        </a:font>
        <a:srgbClr val="414141"/>
      </a:tcTxStyle>
      <a:tcStyle>
        <a:tcBdr>
          <a:left>
            <a:ln w="12700" cap="flat">
              <a:solidFill>
                <a:srgbClr val="004141"/>
              </a:solidFill>
              <a:prstDash val="solid"/>
              <a:round/>
            </a:ln>
          </a:left>
          <a:right>
            <a:ln w="12700" cap="flat">
              <a:solidFill>
                <a:srgbClr val="004141"/>
              </a:solidFill>
              <a:prstDash val="solid"/>
              <a:round/>
            </a:ln>
          </a:right>
          <a:top>
            <a:ln w="12700" cap="flat">
              <a:solidFill>
                <a:srgbClr val="004141"/>
              </a:solidFill>
              <a:prstDash val="solid"/>
              <a:round/>
            </a:ln>
          </a:top>
          <a:bottom>
            <a:ln w="12700" cap="flat">
              <a:solidFill>
                <a:srgbClr val="004141"/>
              </a:solidFill>
              <a:prstDash val="solid"/>
              <a:round/>
            </a:ln>
          </a:bottom>
          <a:insideH>
            <a:ln w="12700" cap="flat">
              <a:solidFill>
                <a:srgbClr val="004141"/>
              </a:solidFill>
              <a:prstDash val="solid"/>
              <a:round/>
            </a:ln>
          </a:insideH>
          <a:insideV>
            <a:ln w="12700" cap="flat">
              <a:solidFill>
                <a:srgbClr val="004141"/>
              </a:solidFill>
              <a:prstDash val="solid"/>
              <a:round/>
            </a:ln>
          </a:insideV>
        </a:tcBdr>
        <a:fill>
          <a:solidFill>
            <a:srgbClr val="DEDCE1"/>
          </a:solidFill>
        </a:fill>
      </a:tcStyle>
    </a:wholeTbl>
    <a:band2H>
      <a:tcTxStyle b="def" i="def"/>
      <a:tcStyle>
        <a:tcBdr/>
        <a:fill>
          <a:solidFill>
            <a:srgbClr val="EFEEF1"/>
          </a:solidFill>
        </a:fill>
      </a:tcStyle>
    </a:band2H>
    <a:firstCol>
      <a:tcTxStyle b="on" i="off">
        <a:font>
          <a:latin typeface="Bodoni SvtyTwo ITC TT-Bold"/>
          <a:ea typeface="Bodoni SvtyTwo ITC TT-Bold"/>
          <a:cs typeface="Bodoni SvtyTwo ITC TT-Bold"/>
        </a:font>
        <a:srgbClr val="004141"/>
      </a:tcTxStyle>
      <a:tcStyle>
        <a:tcBdr>
          <a:left>
            <a:ln w="12700" cap="flat">
              <a:solidFill>
                <a:srgbClr val="004141"/>
              </a:solidFill>
              <a:prstDash val="solid"/>
              <a:round/>
            </a:ln>
          </a:left>
          <a:right>
            <a:ln w="12700" cap="flat">
              <a:solidFill>
                <a:srgbClr val="004141"/>
              </a:solidFill>
              <a:prstDash val="solid"/>
              <a:round/>
            </a:ln>
          </a:right>
          <a:top>
            <a:ln w="12700" cap="flat">
              <a:solidFill>
                <a:srgbClr val="004141"/>
              </a:solidFill>
              <a:prstDash val="solid"/>
              <a:round/>
            </a:ln>
          </a:top>
          <a:bottom>
            <a:ln w="12700" cap="flat">
              <a:solidFill>
                <a:srgbClr val="004141"/>
              </a:solidFill>
              <a:prstDash val="solid"/>
              <a:round/>
            </a:ln>
          </a:bottom>
          <a:insideH>
            <a:ln w="12700" cap="flat">
              <a:solidFill>
                <a:srgbClr val="004141"/>
              </a:solidFill>
              <a:prstDash val="solid"/>
              <a:round/>
            </a:ln>
          </a:insideH>
          <a:insideV>
            <a:ln w="12700" cap="flat">
              <a:solidFill>
                <a:srgbClr val="004141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Bodoni SvtyTwo ITC TT-Bold"/>
          <a:ea typeface="Bodoni SvtyTwo ITC TT-Bold"/>
          <a:cs typeface="Bodoni SvtyTwo ITC TT-Bold"/>
        </a:font>
        <a:srgbClr val="004141"/>
      </a:tcTxStyle>
      <a:tcStyle>
        <a:tcBdr>
          <a:left>
            <a:ln w="12700" cap="flat">
              <a:solidFill>
                <a:srgbClr val="004141"/>
              </a:solidFill>
              <a:prstDash val="solid"/>
              <a:round/>
            </a:ln>
          </a:left>
          <a:right>
            <a:ln w="12700" cap="flat">
              <a:solidFill>
                <a:srgbClr val="004141"/>
              </a:solidFill>
              <a:prstDash val="solid"/>
              <a:round/>
            </a:ln>
          </a:right>
          <a:top>
            <a:ln w="38100" cap="flat">
              <a:solidFill>
                <a:srgbClr val="004141"/>
              </a:solidFill>
              <a:prstDash val="solid"/>
              <a:round/>
            </a:ln>
          </a:top>
          <a:bottom>
            <a:ln w="12700" cap="flat">
              <a:solidFill>
                <a:srgbClr val="004141"/>
              </a:solidFill>
              <a:prstDash val="solid"/>
              <a:round/>
            </a:ln>
          </a:bottom>
          <a:insideH>
            <a:ln w="12700" cap="flat">
              <a:solidFill>
                <a:srgbClr val="004141"/>
              </a:solidFill>
              <a:prstDash val="solid"/>
              <a:round/>
            </a:ln>
          </a:insideH>
          <a:insideV>
            <a:ln w="12700" cap="flat">
              <a:solidFill>
                <a:srgbClr val="004141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Bodoni SvtyTwo ITC TT-Bold"/>
          <a:ea typeface="Bodoni SvtyTwo ITC TT-Bold"/>
          <a:cs typeface="Bodoni SvtyTwo ITC TT-Bold"/>
        </a:font>
        <a:srgbClr val="004141"/>
      </a:tcTxStyle>
      <a:tcStyle>
        <a:tcBdr>
          <a:left>
            <a:ln w="12700" cap="flat">
              <a:solidFill>
                <a:srgbClr val="004141"/>
              </a:solidFill>
              <a:prstDash val="solid"/>
              <a:round/>
            </a:ln>
          </a:left>
          <a:right>
            <a:ln w="12700" cap="flat">
              <a:solidFill>
                <a:srgbClr val="004141"/>
              </a:solidFill>
              <a:prstDash val="solid"/>
              <a:round/>
            </a:ln>
          </a:right>
          <a:top>
            <a:ln w="12700" cap="flat">
              <a:solidFill>
                <a:srgbClr val="004141"/>
              </a:solidFill>
              <a:prstDash val="solid"/>
              <a:round/>
            </a:ln>
          </a:top>
          <a:bottom>
            <a:ln w="38100" cap="flat">
              <a:solidFill>
                <a:srgbClr val="004141"/>
              </a:solidFill>
              <a:prstDash val="solid"/>
              <a:round/>
            </a:ln>
          </a:bottom>
          <a:insideH>
            <a:ln w="12700" cap="flat">
              <a:solidFill>
                <a:srgbClr val="004141"/>
              </a:solidFill>
              <a:prstDash val="solid"/>
              <a:round/>
            </a:ln>
          </a:insideH>
          <a:insideV>
            <a:ln w="12700" cap="flat">
              <a:solidFill>
                <a:srgbClr val="004141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Bodoni SvtyTwo ITC TT-Book"/>
          <a:ea typeface="Bodoni SvtyTwo ITC TT-Book"/>
          <a:cs typeface="Bodoni SvtyTwo ITC TT-Book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8E8"/>
          </a:solidFill>
        </a:fill>
      </a:tcStyle>
    </a:wholeTbl>
    <a:band2H>
      <a:tcTxStyle b="def" i="def"/>
      <a:tcStyle>
        <a:tcBdr/>
        <a:fill>
          <a:solidFill>
            <a:srgbClr val="004141"/>
          </a:solidFill>
        </a:fill>
      </a:tcStyle>
    </a:band2H>
    <a:firstCol>
      <a:tcTxStyle b="on" i="off">
        <a:font>
          <a:latin typeface="Bodoni SvtyTwo ITC TT-Bold"/>
          <a:ea typeface="Bodoni SvtyTwo ITC TT-Bold"/>
          <a:cs typeface="Bodoni SvtyTwo ITC TT-Bold"/>
        </a:font>
        <a:srgbClr val="00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Bodoni SvtyTwo ITC TT-Bold"/>
          <a:ea typeface="Bodoni SvtyTwo ITC TT-Bold"/>
          <a:cs typeface="Bodoni SvtyTwo ITC TT-Bold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414141"/>
              </a:solidFill>
              <a:prstDash val="solid"/>
              <a:round/>
            </a:ln>
          </a:top>
          <a:bottom>
            <a:ln w="25400" cap="flat">
              <a:solidFill>
                <a:srgbClr val="41414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141"/>
          </a:solidFill>
        </a:fill>
      </a:tcStyle>
    </a:lastRow>
    <a:firstRow>
      <a:tcTxStyle b="on" i="off">
        <a:font>
          <a:latin typeface="Bodoni SvtyTwo ITC TT-Bold"/>
          <a:ea typeface="Bodoni SvtyTwo ITC TT-Bold"/>
          <a:cs typeface="Bodoni SvtyTwo ITC TT-Bold"/>
        </a:font>
        <a:srgbClr val="00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414141"/>
              </a:solidFill>
              <a:prstDash val="solid"/>
              <a:round/>
            </a:ln>
          </a:top>
          <a:bottom>
            <a:ln w="25400" cap="flat">
              <a:solidFill>
                <a:srgbClr val="41414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Bodoni SvtyTwo ITC TT-Book"/>
          <a:ea typeface="Bodoni SvtyTwo ITC TT-Book"/>
          <a:cs typeface="Bodoni SvtyTwo ITC TT-Book"/>
        </a:font>
        <a:srgbClr val="414141"/>
      </a:tcTxStyle>
      <a:tcStyle>
        <a:tcBdr>
          <a:left>
            <a:ln w="12700" cap="flat">
              <a:solidFill>
                <a:srgbClr val="004141"/>
              </a:solidFill>
              <a:prstDash val="solid"/>
              <a:round/>
            </a:ln>
          </a:left>
          <a:right>
            <a:ln w="12700" cap="flat">
              <a:solidFill>
                <a:srgbClr val="004141"/>
              </a:solidFill>
              <a:prstDash val="solid"/>
              <a:round/>
            </a:ln>
          </a:right>
          <a:top>
            <a:ln w="12700" cap="flat">
              <a:solidFill>
                <a:srgbClr val="004141"/>
              </a:solidFill>
              <a:prstDash val="solid"/>
              <a:round/>
            </a:ln>
          </a:top>
          <a:bottom>
            <a:ln w="12700" cap="flat">
              <a:solidFill>
                <a:srgbClr val="004141"/>
              </a:solidFill>
              <a:prstDash val="solid"/>
              <a:round/>
            </a:ln>
          </a:bottom>
          <a:insideH>
            <a:ln w="12700" cap="flat">
              <a:solidFill>
                <a:srgbClr val="004141"/>
              </a:solidFill>
              <a:prstDash val="solid"/>
              <a:round/>
            </a:ln>
          </a:insideH>
          <a:insideV>
            <a:ln w="12700" cap="flat">
              <a:solidFill>
                <a:srgbClr val="004141"/>
              </a:solidFill>
              <a:prstDash val="solid"/>
              <a:round/>
            </a:ln>
          </a:insideV>
        </a:tcBdr>
        <a:fill>
          <a:solidFill>
            <a:srgbClr val="CDCDCD"/>
          </a:solidFill>
        </a:fill>
      </a:tcStyle>
    </a:wholeTbl>
    <a:band2H>
      <a:tcTxStyle b="def" i="def"/>
      <a:tcStyle>
        <a:tcBdr/>
        <a:fill>
          <a:solidFill>
            <a:srgbClr val="E8E8E8"/>
          </a:solidFill>
        </a:fill>
      </a:tcStyle>
    </a:band2H>
    <a:firstCol>
      <a:tcTxStyle b="on" i="off">
        <a:font>
          <a:latin typeface="Bodoni SvtyTwo ITC TT-Bold"/>
          <a:ea typeface="Bodoni SvtyTwo ITC TT-Bold"/>
          <a:cs typeface="Bodoni SvtyTwo ITC TT-Bold"/>
        </a:font>
        <a:srgbClr val="004141"/>
      </a:tcTxStyle>
      <a:tcStyle>
        <a:tcBdr>
          <a:left>
            <a:ln w="12700" cap="flat">
              <a:solidFill>
                <a:srgbClr val="004141"/>
              </a:solidFill>
              <a:prstDash val="solid"/>
              <a:round/>
            </a:ln>
          </a:left>
          <a:right>
            <a:ln w="12700" cap="flat">
              <a:solidFill>
                <a:srgbClr val="004141"/>
              </a:solidFill>
              <a:prstDash val="solid"/>
              <a:round/>
            </a:ln>
          </a:right>
          <a:top>
            <a:ln w="12700" cap="flat">
              <a:solidFill>
                <a:srgbClr val="004141"/>
              </a:solidFill>
              <a:prstDash val="solid"/>
              <a:round/>
            </a:ln>
          </a:top>
          <a:bottom>
            <a:ln w="12700" cap="flat">
              <a:solidFill>
                <a:srgbClr val="004141"/>
              </a:solidFill>
              <a:prstDash val="solid"/>
              <a:round/>
            </a:ln>
          </a:bottom>
          <a:insideH>
            <a:ln w="12700" cap="flat">
              <a:solidFill>
                <a:srgbClr val="004141"/>
              </a:solidFill>
              <a:prstDash val="solid"/>
              <a:round/>
            </a:ln>
          </a:insideH>
          <a:insideV>
            <a:ln w="12700" cap="flat">
              <a:solidFill>
                <a:srgbClr val="004141"/>
              </a:solidFill>
              <a:prstDash val="solid"/>
              <a:round/>
            </a:ln>
          </a:insideV>
        </a:tcBdr>
        <a:fill>
          <a:solidFill>
            <a:srgbClr val="414141"/>
          </a:solidFill>
        </a:fill>
      </a:tcStyle>
    </a:firstCol>
    <a:lastRow>
      <a:tcTxStyle b="on" i="off">
        <a:font>
          <a:latin typeface="Bodoni SvtyTwo ITC TT-Bold"/>
          <a:ea typeface="Bodoni SvtyTwo ITC TT-Bold"/>
          <a:cs typeface="Bodoni SvtyTwo ITC TT-Bold"/>
        </a:font>
        <a:srgbClr val="004141"/>
      </a:tcTxStyle>
      <a:tcStyle>
        <a:tcBdr>
          <a:left>
            <a:ln w="12700" cap="flat">
              <a:solidFill>
                <a:srgbClr val="004141"/>
              </a:solidFill>
              <a:prstDash val="solid"/>
              <a:round/>
            </a:ln>
          </a:left>
          <a:right>
            <a:ln w="12700" cap="flat">
              <a:solidFill>
                <a:srgbClr val="004141"/>
              </a:solidFill>
              <a:prstDash val="solid"/>
              <a:round/>
            </a:ln>
          </a:right>
          <a:top>
            <a:ln w="38100" cap="flat">
              <a:solidFill>
                <a:srgbClr val="004141"/>
              </a:solidFill>
              <a:prstDash val="solid"/>
              <a:round/>
            </a:ln>
          </a:top>
          <a:bottom>
            <a:ln w="12700" cap="flat">
              <a:solidFill>
                <a:srgbClr val="004141"/>
              </a:solidFill>
              <a:prstDash val="solid"/>
              <a:round/>
            </a:ln>
          </a:bottom>
          <a:insideH>
            <a:ln w="12700" cap="flat">
              <a:solidFill>
                <a:srgbClr val="004141"/>
              </a:solidFill>
              <a:prstDash val="solid"/>
              <a:round/>
            </a:ln>
          </a:insideH>
          <a:insideV>
            <a:ln w="12700" cap="flat">
              <a:solidFill>
                <a:srgbClr val="004141"/>
              </a:solidFill>
              <a:prstDash val="solid"/>
              <a:round/>
            </a:ln>
          </a:insideV>
        </a:tcBdr>
        <a:fill>
          <a:solidFill>
            <a:srgbClr val="414141"/>
          </a:solidFill>
        </a:fill>
      </a:tcStyle>
    </a:lastRow>
    <a:firstRow>
      <a:tcTxStyle b="on" i="off">
        <a:font>
          <a:latin typeface="Bodoni SvtyTwo ITC TT-Bold"/>
          <a:ea typeface="Bodoni SvtyTwo ITC TT-Bold"/>
          <a:cs typeface="Bodoni SvtyTwo ITC TT-Bold"/>
        </a:font>
        <a:srgbClr val="004141"/>
      </a:tcTxStyle>
      <a:tcStyle>
        <a:tcBdr>
          <a:left>
            <a:ln w="12700" cap="flat">
              <a:solidFill>
                <a:srgbClr val="004141"/>
              </a:solidFill>
              <a:prstDash val="solid"/>
              <a:round/>
            </a:ln>
          </a:left>
          <a:right>
            <a:ln w="12700" cap="flat">
              <a:solidFill>
                <a:srgbClr val="004141"/>
              </a:solidFill>
              <a:prstDash val="solid"/>
              <a:round/>
            </a:ln>
          </a:right>
          <a:top>
            <a:ln w="12700" cap="flat">
              <a:solidFill>
                <a:srgbClr val="004141"/>
              </a:solidFill>
              <a:prstDash val="solid"/>
              <a:round/>
            </a:ln>
          </a:top>
          <a:bottom>
            <a:ln w="38100" cap="flat">
              <a:solidFill>
                <a:srgbClr val="004141"/>
              </a:solidFill>
              <a:prstDash val="solid"/>
              <a:round/>
            </a:ln>
          </a:bottom>
          <a:insideH>
            <a:ln w="12700" cap="flat">
              <a:solidFill>
                <a:srgbClr val="004141"/>
              </a:solidFill>
              <a:prstDash val="solid"/>
              <a:round/>
            </a:ln>
          </a:insideH>
          <a:insideV>
            <a:ln w="12700" cap="flat">
              <a:solidFill>
                <a:srgbClr val="004141"/>
              </a:solidFill>
              <a:prstDash val="solid"/>
              <a:round/>
            </a:ln>
          </a:insideV>
        </a:tcBdr>
        <a:fill>
          <a:solidFill>
            <a:srgbClr val="414141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Bodoni SvtyTwo ITC TT-Book"/>
          <a:ea typeface="Bodoni SvtyTwo ITC TT-Book"/>
          <a:cs typeface="Bodoni SvtyTwo ITC TT-Book"/>
        </a:font>
        <a:srgbClr val="414141"/>
      </a:tcTxStyle>
      <a:tcStyle>
        <a:tcBdr>
          <a:left>
            <a:ln w="12700" cap="flat">
              <a:solidFill>
                <a:srgbClr val="414141"/>
              </a:solidFill>
              <a:prstDash val="solid"/>
              <a:round/>
            </a:ln>
          </a:left>
          <a:right>
            <a:ln w="12700" cap="flat">
              <a:solidFill>
                <a:srgbClr val="414141"/>
              </a:solidFill>
              <a:prstDash val="solid"/>
              <a:round/>
            </a:ln>
          </a:right>
          <a:top>
            <a:ln w="12700" cap="flat">
              <a:solidFill>
                <a:srgbClr val="414141"/>
              </a:solidFill>
              <a:prstDash val="solid"/>
              <a:round/>
            </a:ln>
          </a:top>
          <a:bottom>
            <a:ln w="12700" cap="flat">
              <a:solidFill>
                <a:srgbClr val="414141"/>
              </a:solidFill>
              <a:prstDash val="solid"/>
              <a:round/>
            </a:ln>
          </a:bottom>
          <a:insideH>
            <a:ln w="12700" cap="flat">
              <a:solidFill>
                <a:srgbClr val="414141"/>
              </a:solidFill>
              <a:prstDash val="solid"/>
              <a:round/>
            </a:ln>
          </a:insideH>
          <a:insideV>
            <a:ln w="12700" cap="flat">
              <a:solidFill>
                <a:srgbClr val="414141"/>
              </a:solidFill>
              <a:prstDash val="solid"/>
              <a:round/>
            </a:ln>
          </a:insideV>
        </a:tcBdr>
        <a:fill>
          <a:solidFill>
            <a:srgbClr val="414141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Bodoni SvtyTwo ITC TT-Bold"/>
          <a:ea typeface="Bodoni SvtyTwo ITC TT-Bold"/>
          <a:cs typeface="Bodoni SvtyTwo ITC TT-Bold"/>
        </a:font>
        <a:srgbClr val="414141"/>
      </a:tcTxStyle>
      <a:tcStyle>
        <a:tcBdr>
          <a:left>
            <a:ln w="12700" cap="flat">
              <a:solidFill>
                <a:srgbClr val="414141"/>
              </a:solidFill>
              <a:prstDash val="solid"/>
              <a:round/>
            </a:ln>
          </a:left>
          <a:right>
            <a:ln w="12700" cap="flat">
              <a:solidFill>
                <a:srgbClr val="414141"/>
              </a:solidFill>
              <a:prstDash val="solid"/>
              <a:round/>
            </a:ln>
          </a:right>
          <a:top>
            <a:ln w="12700" cap="flat">
              <a:solidFill>
                <a:srgbClr val="414141"/>
              </a:solidFill>
              <a:prstDash val="solid"/>
              <a:round/>
            </a:ln>
          </a:top>
          <a:bottom>
            <a:ln w="12700" cap="flat">
              <a:solidFill>
                <a:srgbClr val="414141"/>
              </a:solidFill>
              <a:prstDash val="solid"/>
              <a:round/>
            </a:ln>
          </a:bottom>
          <a:insideH>
            <a:ln w="12700" cap="flat">
              <a:solidFill>
                <a:srgbClr val="414141"/>
              </a:solidFill>
              <a:prstDash val="solid"/>
              <a:round/>
            </a:ln>
          </a:insideH>
          <a:insideV>
            <a:ln w="12700" cap="flat">
              <a:solidFill>
                <a:srgbClr val="414141"/>
              </a:solidFill>
              <a:prstDash val="solid"/>
              <a:round/>
            </a:ln>
          </a:insideV>
        </a:tcBdr>
        <a:fill>
          <a:solidFill>
            <a:srgbClr val="414141">
              <a:alpha val="20000"/>
            </a:srgbClr>
          </a:solidFill>
        </a:fill>
      </a:tcStyle>
    </a:firstCol>
    <a:lastRow>
      <a:tcTxStyle b="on" i="off">
        <a:font>
          <a:latin typeface="Bodoni SvtyTwo ITC TT-Bold"/>
          <a:ea typeface="Bodoni SvtyTwo ITC TT-Bold"/>
          <a:cs typeface="Bodoni SvtyTwo ITC TT-Bold"/>
        </a:font>
        <a:srgbClr val="414141"/>
      </a:tcTxStyle>
      <a:tcStyle>
        <a:tcBdr>
          <a:left>
            <a:ln w="12700" cap="flat">
              <a:solidFill>
                <a:srgbClr val="414141"/>
              </a:solidFill>
              <a:prstDash val="solid"/>
              <a:round/>
            </a:ln>
          </a:left>
          <a:right>
            <a:ln w="12700" cap="flat">
              <a:solidFill>
                <a:srgbClr val="414141"/>
              </a:solidFill>
              <a:prstDash val="solid"/>
              <a:round/>
            </a:ln>
          </a:right>
          <a:top>
            <a:ln w="50800" cap="flat">
              <a:solidFill>
                <a:srgbClr val="414141"/>
              </a:solidFill>
              <a:prstDash val="solid"/>
              <a:round/>
            </a:ln>
          </a:top>
          <a:bottom>
            <a:ln w="12700" cap="flat">
              <a:solidFill>
                <a:srgbClr val="414141"/>
              </a:solidFill>
              <a:prstDash val="solid"/>
              <a:round/>
            </a:ln>
          </a:bottom>
          <a:insideH>
            <a:ln w="12700" cap="flat">
              <a:solidFill>
                <a:srgbClr val="414141"/>
              </a:solidFill>
              <a:prstDash val="solid"/>
              <a:round/>
            </a:ln>
          </a:insideH>
          <a:insideV>
            <a:ln w="12700" cap="flat">
              <a:solidFill>
                <a:srgbClr val="414141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Bodoni SvtyTwo ITC TT-Bold"/>
          <a:ea typeface="Bodoni SvtyTwo ITC TT-Bold"/>
          <a:cs typeface="Bodoni SvtyTwo ITC TT-Bold"/>
        </a:font>
        <a:srgbClr val="414141"/>
      </a:tcTxStyle>
      <a:tcStyle>
        <a:tcBdr>
          <a:left>
            <a:ln w="12700" cap="flat">
              <a:solidFill>
                <a:srgbClr val="414141"/>
              </a:solidFill>
              <a:prstDash val="solid"/>
              <a:round/>
            </a:ln>
          </a:left>
          <a:right>
            <a:ln w="12700" cap="flat">
              <a:solidFill>
                <a:srgbClr val="414141"/>
              </a:solidFill>
              <a:prstDash val="solid"/>
              <a:round/>
            </a:ln>
          </a:right>
          <a:top>
            <a:ln w="12700" cap="flat">
              <a:solidFill>
                <a:srgbClr val="414141"/>
              </a:solidFill>
              <a:prstDash val="solid"/>
              <a:round/>
            </a:ln>
          </a:top>
          <a:bottom>
            <a:ln w="25400" cap="flat">
              <a:solidFill>
                <a:srgbClr val="414141"/>
              </a:solidFill>
              <a:prstDash val="solid"/>
              <a:round/>
            </a:ln>
          </a:bottom>
          <a:insideH>
            <a:ln w="12700" cap="flat">
              <a:solidFill>
                <a:srgbClr val="414141"/>
              </a:solidFill>
              <a:prstDash val="solid"/>
              <a:round/>
            </a:ln>
          </a:insideH>
          <a:insideV>
            <a:ln w="12700" cap="flat">
              <a:solidFill>
                <a:srgbClr val="414141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1" name="Shape 13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508000" y="6591300"/>
            <a:ext cx="11999453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4" name="Shape 14"/>
          <p:cNvSpPr/>
          <p:nvPr/>
        </p:nvSpPr>
        <p:spPr>
          <a:xfrm>
            <a:off x="507999" y="4089400"/>
            <a:ext cx="12000021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5" name="Shape 15"/>
          <p:cNvSpPr/>
          <p:nvPr/>
        </p:nvSpPr>
        <p:spPr>
          <a:xfrm flipV="1">
            <a:off x="7994301" y="4526255"/>
            <a:ext cx="2" cy="164276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6" name="Shape 16"/>
          <p:cNvSpPr/>
          <p:nvPr>
            <p:ph type="body" sz="quarter" idx="1"/>
          </p:nvPr>
        </p:nvSpPr>
        <p:spPr>
          <a:xfrm>
            <a:off x="508000" y="3505200"/>
            <a:ext cx="7200900" cy="508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i="1" sz="2400"/>
            </a:lvl1pPr>
            <a:lvl2pPr marL="783166" indent="-313266">
              <a:lnSpc>
                <a:spcPct val="110000"/>
              </a:lnSpc>
              <a:spcBef>
                <a:spcPts val="0"/>
              </a:spcBef>
              <a:buClrTx/>
              <a:buFontTx/>
              <a:defRPr i="1" sz="2400"/>
            </a:lvl2pPr>
            <a:lvl3pPr marL="1253066" indent="-313266">
              <a:lnSpc>
                <a:spcPct val="110000"/>
              </a:lnSpc>
              <a:spcBef>
                <a:spcPts val="0"/>
              </a:spcBef>
              <a:buClrTx/>
              <a:buFontTx/>
              <a:defRPr i="1" sz="2400"/>
            </a:lvl3pPr>
            <a:lvl4pPr marL="1722966" indent="-313266">
              <a:lnSpc>
                <a:spcPct val="110000"/>
              </a:lnSpc>
              <a:spcBef>
                <a:spcPts val="0"/>
              </a:spcBef>
              <a:buClrTx/>
              <a:buFontTx/>
              <a:defRPr i="1" sz="2400"/>
            </a:lvl4pPr>
            <a:lvl5pPr marL="2192866" indent="-313266">
              <a:lnSpc>
                <a:spcPct val="110000"/>
              </a:lnSpc>
              <a:spcBef>
                <a:spcPts val="0"/>
              </a:spcBef>
              <a:buClrTx/>
              <a:buFontTx/>
              <a:defRPr i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" name="Shape 17"/>
          <p:cNvSpPr/>
          <p:nvPr>
            <p:ph type="title"/>
          </p:nvPr>
        </p:nvSpPr>
        <p:spPr>
          <a:xfrm>
            <a:off x="508000" y="4140200"/>
            <a:ext cx="7200900" cy="2413000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Title Text</a:t>
            </a:r>
          </a:p>
        </p:txBody>
      </p:sp>
      <p:sp>
        <p:nvSpPr>
          <p:cNvPr id="18" name="Shape 18"/>
          <p:cNvSpPr/>
          <p:nvPr>
            <p:ph type="body" sz="quarter" idx="13"/>
          </p:nvPr>
        </p:nvSpPr>
        <p:spPr>
          <a:xfrm>
            <a:off x="8280400" y="4140200"/>
            <a:ext cx="4241800" cy="24130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ClrTx/>
              <a:buSzTx/>
              <a:buFontTx/>
              <a:buNone/>
              <a:defRPr sz="2400"/>
            </a:pPr>
          </a:p>
        </p:txBody>
      </p:sp>
      <p:sp>
        <p:nvSpPr>
          <p:cNvPr id="19" name="Shape 1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type="body" sz="quarter" idx="1"/>
          </p:nvPr>
        </p:nvSpPr>
        <p:spPr>
          <a:xfrm>
            <a:off x="533400" y="5969000"/>
            <a:ext cx="11938000" cy="6096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1200"/>
              </a:spcBef>
              <a:buClrTx/>
              <a:buSzTx/>
              <a:buFontTx/>
              <a:buNone/>
              <a:defRPr i="1" sz="3000"/>
            </a:lvl1pPr>
            <a:lvl2pPr marL="861483" indent="-391583" algn="ctr">
              <a:spcBef>
                <a:spcPts val="1200"/>
              </a:spcBef>
              <a:buClrTx/>
              <a:buFontTx/>
              <a:defRPr i="1" sz="3000"/>
            </a:lvl2pPr>
            <a:lvl3pPr marL="1331383" indent="-391583" algn="ctr">
              <a:spcBef>
                <a:spcPts val="1200"/>
              </a:spcBef>
              <a:buClrTx/>
              <a:buFontTx/>
              <a:defRPr i="1" sz="3000"/>
            </a:lvl3pPr>
            <a:lvl4pPr marL="1801283" indent="-391583" algn="ctr">
              <a:spcBef>
                <a:spcPts val="1200"/>
              </a:spcBef>
              <a:buClrTx/>
              <a:buFontTx/>
              <a:defRPr i="1" sz="3000"/>
            </a:lvl4pPr>
            <a:lvl5pPr marL="2271183" indent="-391583" algn="ctr">
              <a:spcBef>
                <a:spcPts val="1200"/>
              </a:spcBef>
              <a:buClrTx/>
              <a:buFontTx/>
              <a:defRPr i="1" sz="3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8" name="Shape 108"/>
          <p:cNvSpPr/>
          <p:nvPr>
            <p:ph type="body" sz="quarter" idx="13"/>
          </p:nvPr>
        </p:nvSpPr>
        <p:spPr>
          <a:xfrm>
            <a:off x="1270000" y="4254500"/>
            <a:ext cx="10464800" cy="711200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ClrTx/>
              <a:buSzTx/>
              <a:buFontTx/>
              <a:buNone/>
            </a:pPr>
          </a:p>
        </p:txBody>
      </p:sp>
      <p:sp>
        <p:nvSpPr>
          <p:cNvPr id="109" name="Shape 10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17" name="Shape 11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 flipV="1">
            <a:off x="7994301" y="7053554"/>
            <a:ext cx="2" cy="164276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7" name="Shape 27"/>
          <p:cNvSpPr/>
          <p:nvPr/>
        </p:nvSpPr>
        <p:spPr>
          <a:xfrm>
            <a:off x="508000" y="9131300"/>
            <a:ext cx="11999453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8" name="Shape 28"/>
          <p:cNvSpPr/>
          <p:nvPr/>
        </p:nvSpPr>
        <p:spPr>
          <a:xfrm>
            <a:off x="507999" y="6629400"/>
            <a:ext cx="12000021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9" name="Shape 29"/>
          <p:cNvSpPr/>
          <p:nvPr/>
        </p:nvSpPr>
        <p:spPr>
          <a:xfrm flipV="1">
            <a:off x="7994301" y="7053554"/>
            <a:ext cx="2" cy="164276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508000" y="6096000"/>
            <a:ext cx="7200900" cy="508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i="1" sz="2400"/>
            </a:lvl1pPr>
            <a:lvl2pPr marL="783166" indent="-313266">
              <a:lnSpc>
                <a:spcPct val="110000"/>
              </a:lnSpc>
              <a:spcBef>
                <a:spcPts val="0"/>
              </a:spcBef>
              <a:buClrTx/>
              <a:buFontTx/>
              <a:defRPr i="1" sz="2400"/>
            </a:lvl2pPr>
            <a:lvl3pPr marL="1253066" indent="-313266">
              <a:lnSpc>
                <a:spcPct val="110000"/>
              </a:lnSpc>
              <a:spcBef>
                <a:spcPts val="0"/>
              </a:spcBef>
              <a:buClrTx/>
              <a:buFontTx/>
              <a:defRPr i="1" sz="2400"/>
            </a:lvl3pPr>
            <a:lvl4pPr marL="1722966" indent="-313266">
              <a:lnSpc>
                <a:spcPct val="110000"/>
              </a:lnSpc>
              <a:spcBef>
                <a:spcPts val="0"/>
              </a:spcBef>
              <a:buClrTx/>
              <a:buFontTx/>
              <a:defRPr i="1" sz="2400"/>
            </a:lvl4pPr>
            <a:lvl5pPr marL="2192866" indent="-313266">
              <a:lnSpc>
                <a:spcPct val="110000"/>
              </a:lnSpc>
              <a:spcBef>
                <a:spcPts val="0"/>
              </a:spcBef>
              <a:buClrTx/>
              <a:buFontTx/>
              <a:defRPr i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hape 31"/>
          <p:cNvSpPr/>
          <p:nvPr>
            <p:ph type="pic" idx="13"/>
          </p:nvPr>
        </p:nvSpPr>
        <p:spPr>
          <a:xfrm>
            <a:off x="596900" y="633460"/>
            <a:ext cx="11811000" cy="520700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2" name="Shape 32"/>
          <p:cNvSpPr/>
          <p:nvPr>
            <p:ph type="title"/>
          </p:nvPr>
        </p:nvSpPr>
        <p:spPr>
          <a:xfrm>
            <a:off x="508000" y="6680200"/>
            <a:ext cx="7200900" cy="2413000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Title Text</a:t>
            </a:r>
          </a:p>
        </p:txBody>
      </p:sp>
      <p:sp>
        <p:nvSpPr>
          <p:cNvPr id="33" name="Shape 33"/>
          <p:cNvSpPr/>
          <p:nvPr>
            <p:ph type="body" sz="quarter" idx="14"/>
          </p:nvPr>
        </p:nvSpPr>
        <p:spPr>
          <a:xfrm>
            <a:off x="8280400" y="6680200"/>
            <a:ext cx="4241800" cy="24130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ClrTx/>
              <a:buSzTx/>
              <a:buFontTx/>
              <a:buNone/>
              <a:defRPr sz="2400"/>
            </a:pPr>
          </a:p>
        </p:txBody>
      </p:sp>
      <p:sp>
        <p:nvSpPr>
          <p:cNvPr id="34" name="Shape 3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>
            <p:ph type="title"/>
          </p:nvPr>
        </p:nvSpPr>
        <p:spPr>
          <a:xfrm>
            <a:off x="508000" y="3670300"/>
            <a:ext cx="11988800" cy="2413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2" name="Shape 4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507999" y="4876800"/>
            <a:ext cx="5676376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50" name="Shape 50"/>
          <p:cNvSpPr/>
          <p:nvPr/>
        </p:nvSpPr>
        <p:spPr>
          <a:xfrm>
            <a:off x="508000" y="2768600"/>
            <a:ext cx="5676316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51" name="Shape 51"/>
          <p:cNvSpPr/>
          <p:nvPr>
            <p:ph type="body" sz="quarter" idx="1"/>
          </p:nvPr>
        </p:nvSpPr>
        <p:spPr>
          <a:xfrm>
            <a:off x="508000" y="2171700"/>
            <a:ext cx="5676900" cy="5080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i="1" sz="2400"/>
            </a:lvl1pPr>
            <a:lvl2pPr marL="783166" indent="-313266">
              <a:lnSpc>
                <a:spcPct val="110000"/>
              </a:lnSpc>
              <a:spcBef>
                <a:spcPts val="0"/>
              </a:spcBef>
              <a:buClrTx/>
              <a:buFontTx/>
              <a:defRPr i="1" sz="2400"/>
            </a:lvl2pPr>
            <a:lvl3pPr marL="1253066" indent="-313266">
              <a:lnSpc>
                <a:spcPct val="110000"/>
              </a:lnSpc>
              <a:spcBef>
                <a:spcPts val="0"/>
              </a:spcBef>
              <a:buClrTx/>
              <a:buFontTx/>
              <a:defRPr i="1" sz="2400"/>
            </a:lvl3pPr>
            <a:lvl4pPr marL="1722966" indent="-313266">
              <a:lnSpc>
                <a:spcPct val="110000"/>
              </a:lnSpc>
              <a:spcBef>
                <a:spcPts val="0"/>
              </a:spcBef>
              <a:buClrTx/>
              <a:buFontTx/>
              <a:defRPr i="1" sz="2400"/>
            </a:lvl4pPr>
            <a:lvl5pPr marL="2192866" indent="-313266">
              <a:lnSpc>
                <a:spcPct val="110000"/>
              </a:lnSpc>
              <a:spcBef>
                <a:spcPts val="0"/>
              </a:spcBef>
              <a:buClrTx/>
              <a:buFontTx/>
              <a:defRPr i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" name="Shape 52"/>
          <p:cNvSpPr/>
          <p:nvPr>
            <p:ph type="pic" sz="half" idx="13"/>
          </p:nvPr>
        </p:nvSpPr>
        <p:spPr>
          <a:xfrm>
            <a:off x="6818218" y="647698"/>
            <a:ext cx="5588002" cy="83312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53" name="Shape 53"/>
          <p:cNvSpPr/>
          <p:nvPr>
            <p:ph type="title"/>
          </p:nvPr>
        </p:nvSpPr>
        <p:spPr>
          <a:xfrm>
            <a:off x="508000" y="2806700"/>
            <a:ext cx="5676900" cy="2032000"/>
          </a:xfrm>
          <a:prstGeom prst="rect">
            <a:avLst/>
          </a:prstGeom>
        </p:spPr>
        <p:txBody>
          <a:bodyPr/>
          <a:lstStyle>
            <a:lvl1pPr algn="l">
              <a:defRPr sz="5600"/>
            </a:lvl1pPr>
          </a:lstStyle>
          <a:p>
            <a:pPr/>
            <a:r>
              <a:t>Title Text</a:t>
            </a:r>
          </a:p>
        </p:txBody>
      </p:sp>
      <p:sp>
        <p:nvSpPr>
          <p:cNvPr id="54" name="Shape 54"/>
          <p:cNvSpPr/>
          <p:nvPr>
            <p:ph type="body" sz="quarter" idx="14"/>
          </p:nvPr>
        </p:nvSpPr>
        <p:spPr>
          <a:xfrm>
            <a:off x="508000" y="5029200"/>
            <a:ext cx="5676900" cy="4013200"/>
          </a:xfrm>
          <a:prstGeom prst="rect">
            <a:avLst/>
          </a:prstGeom>
        </p:spPr>
        <p:txBody>
          <a:bodyPr anchor="t"/>
          <a:lstStyle/>
          <a:p>
            <a:pPr marL="0" indent="0">
              <a:spcBef>
                <a:spcPts val="0"/>
              </a:spcBef>
              <a:buClrTx/>
              <a:buSzTx/>
              <a:buFontTx/>
              <a:buNone/>
              <a:defRPr sz="2400"/>
            </a:pPr>
          </a:p>
        </p:txBody>
      </p:sp>
      <p:sp>
        <p:nvSpPr>
          <p:cNvPr id="55" name="Shape 5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3" name="Shape 6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1" name="Shape 7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2" name="Shape 7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type="pic" sz="half" idx="13"/>
          </p:nvPr>
        </p:nvSpPr>
        <p:spPr>
          <a:xfrm>
            <a:off x="6819900" y="2654300"/>
            <a:ext cx="5588000" cy="6350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0" name="Shape 8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1" name="Shape 81"/>
          <p:cNvSpPr/>
          <p:nvPr>
            <p:ph type="body" sz="half" idx="1"/>
          </p:nvPr>
        </p:nvSpPr>
        <p:spPr>
          <a:xfrm>
            <a:off x="508000" y="2730500"/>
            <a:ext cx="5816600" cy="6350000"/>
          </a:xfrm>
          <a:prstGeom prst="rect">
            <a:avLst/>
          </a:prstGeom>
        </p:spPr>
        <p:txBody>
          <a:bodyPr/>
          <a:lstStyle>
            <a:lvl1pPr marL="393700" indent="-393700">
              <a:spcBef>
                <a:spcPts val="1800"/>
              </a:spcBef>
              <a:buSzPct val="65000"/>
              <a:defRPr sz="3000"/>
            </a:lvl1pPr>
            <a:lvl2pPr marL="787400" indent="-393700">
              <a:spcBef>
                <a:spcPts val="1800"/>
              </a:spcBef>
              <a:buSzPct val="65000"/>
              <a:defRPr sz="3000"/>
            </a:lvl2pPr>
            <a:lvl3pPr marL="1181100" indent="-393700">
              <a:spcBef>
                <a:spcPts val="1800"/>
              </a:spcBef>
              <a:buSzPct val="65000"/>
              <a:defRPr sz="3000"/>
            </a:lvl3pPr>
            <a:lvl4pPr marL="1574800" indent="-393700">
              <a:spcBef>
                <a:spcPts val="1800"/>
              </a:spcBef>
              <a:buSzPct val="65000"/>
              <a:defRPr sz="3000"/>
            </a:lvl4pPr>
            <a:lvl5pPr marL="1968500" indent="-393700">
              <a:spcBef>
                <a:spcPts val="1800"/>
              </a:spcBef>
              <a:buSzPct val="65000"/>
              <a:defRPr sz="3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2" name="Shape 8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type="body" idx="1"/>
          </p:nvPr>
        </p:nvSpPr>
        <p:spPr>
          <a:xfrm>
            <a:off x="508000" y="1270000"/>
            <a:ext cx="11988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0" name="Shape 9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type="pic" sz="quarter" idx="13"/>
          </p:nvPr>
        </p:nvSpPr>
        <p:spPr>
          <a:xfrm>
            <a:off x="6856318" y="4772798"/>
            <a:ext cx="5499102" cy="422910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8" name="Shape 98"/>
          <p:cNvSpPr/>
          <p:nvPr>
            <p:ph type="pic" sz="quarter" idx="14"/>
          </p:nvPr>
        </p:nvSpPr>
        <p:spPr>
          <a:xfrm>
            <a:off x="6860561" y="609600"/>
            <a:ext cx="5499103" cy="3530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9" name="Shape 99"/>
          <p:cNvSpPr/>
          <p:nvPr>
            <p:ph type="pic" sz="half" idx="15"/>
          </p:nvPr>
        </p:nvSpPr>
        <p:spPr>
          <a:xfrm>
            <a:off x="557118" y="609598"/>
            <a:ext cx="5588003" cy="83947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0" name="Shape 10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507999" y="2171700"/>
            <a:ext cx="11997294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" name="Shape 3"/>
          <p:cNvSpPr/>
          <p:nvPr/>
        </p:nvSpPr>
        <p:spPr>
          <a:xfrm>
            <a:off x="507999" y="635000"/>
            <a:ext cx="11997294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4" name="Shape 4"/>
          <p:cNvSpPr/>
          <p:nvPr>
            <p:ph type="title"/>
          </p:nvPr>
        </p:nvSpPr>
        <p:spPr>
          <a:xfrm>
            <a:off x="508000" y="800100"/>
            <a:ext cx="11988800" cy="121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5" name="Shape 5"/>
          <p:cNvSpPr/>
          <p:nvPr>
            <p:ph type="body" idx="1"/>
          </p:nvPr>
        </p:nvSpPr>
        <p:spPr>
          <a:xfrm>
            <a:off x="508000" y="2628900"/>
            <a:ext cx="11988800" cy="609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hape 6"/>
          <p:cNvSpPr/>
          <p:nvPr>
            <p:ph type="sldNum" sz="quarter" idx="2"/>
          </p:nvPr>
        </p:nvSpPr>
        <p:spPr>
          <a:xfrm>
            <a:off x="6324599" y="9258300"/>
            <a:ext cx="342901" cy="4064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4C4946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D93E2B"/>
          </a:solidFill>
          <a:uFillTx/>
          <a:latin typeface="Bodoni SvtyTwo ITC TT-Book"/>
          <a:ea typeface="Bodoni SvtyTwo ITC TT-Book"/>
          <a:cs typeface="Bodoni SvtyTwo ITC TT-Book"/>
          <a:sym typeface="Bodoni SvtyTwo ITC TT-Book"/>
        </a:defRPr>
      </a:lvl1pPr>
      <a:lvl2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D93E2B"/>
          </a:solidFill>
          <a:uFillTx/>
          <a:latin typeface="Bodoni SvtyTwo ITC TT-Book"/>
          <a:ea typeface="Bodoni SvtyTwo ITC TT-Book"/>
          <a:cs typeface="Bodoni SvtyTwo ITC TT-Book"/>
          <a:sym typeface="Bodoni SvtyTwo ITC TT-Book"/>
        </a:defRPr>
      </a:lvl2pPr>
      <a:lvl3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D93E2B"/>
          </a:solidFill>
          <a:uFillTx/>
          <a:latin typeface="Bodoni SvtyTwo ITC TT-Book"/>
          <a:ea typeface="Bodoni SvtyTwo ITC TT-Book"/>
          <a:cs typeface="Bodoni SvtyTwo ITC TT-Book"/>
          <a:sym typeface="Bodoni SvtyTwo ITC TT-Book"/>
        </a:defRPr>
      </a:lvl3pPr>
      <a:lvl4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D93E2B"/>
          </a:solidFill>
          <a:uFillTx/>
          <a:latin typeface="Bodoni SvtyTwo ITC TT-Book"/>
          <a:ea typeface="Bodoni SvtyTwo ITC TT-Book"/>
          <a:cs typeface="Bodoni SvtyTwo ITC TT-Book"/>
          <a:sym typeface="Bodoni SvtyTwo ITC TT-Book"/>
        </a:defRPr>
      </a:lvl4pPr>
      <a:lvl5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D93E2B"/>
          </a:solidFill>
          <a:uFillTx/>
          <a:latin typeface="Bodoni SvtyTwo ITC TT-Book"/>
          <a:ea typeface="Bodoni SvtyTwo ITC TT-Book"/>
          <a:cs typeface="Bodoni SvtyTwo ITC TT-Book"/>
          <a:sym typeface="Bodoni SvtyTwo ITC TT-Book"/>
        </a:defRPr>
      </a:lvl5pPr>
      <a:lvl6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D93E2B"/>
          </a:solidFill>
          <a:uFillTx/>
          <a:latin typeface="Bodoni SvtyTwo ITC TT-Book"/>
          <a:ea typeface="Bodoni SvtyTwo ITC TT-Book"/>
          <a:cs typeface="Bodoni SvtyTwo ITC TT-Book"/>
          <a:sym typeface="Bodoni SvtyTwo ITC TT-Book"/>
        </a:defRPr>
      </a:lvl6pPr>
      <a:lvl7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D93E2B"/>
          </a:solidFill>
          <a:uFillTx/>
          <a:latin typeface="Bodoni SvtyTwo ITC TT-Book"/>
          <a:ea typeface="Bodoni SvtyTwo ITC TT-Book"/>
          <a:cs typeface="Bodoni SvtyTwo ITC TT-Book"/>
          <a:sym typeface="Bodoni SvtyTwo ITC TT-Book"/>
        </a:defRPr>
      </a:lvl7pPr>
      <a:lvl8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D93E2B"/>
          </a:solidFill>
          <a:uFillTx/>
          <a:latin typeface="Bodoni SvtyTwo ITC TT-Book"/>
          <a:ea typeface="Bodoni SvtyTwo ITC TT-Book"/>
          <a:cs typeface="Bodoni SvtyTwo ITC TT-Book"/>
          <a:sym typeface="Bodoni SvtyTwo ITC TT-Book"/>
        </a:defRPr>
      </a:lvl8pPr>
      <a:lvl9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D93E2B"/>
          </a:solidFill>
          <a:uFillTx/>
          <a:latin typeface="Bodoni SvtyTwo ITC TT-Book"/>
          <a:ea typeface="Bodoni SvtyTwo ITC TT-Book"/>
          <a:cs typeface="Bodoni SvtyTwo ITC TT-Book"/>
          <a:sym typeface="Bodoni SvtyTwo ITC TT-Book"/>
        </a:defRPr>
      </a:lvl9pPr>
    </p:titleStyle>
    <p:bodyStyle>
      <a:lvl1pPr marL="4699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1pPr>
      <a:lvl2pPr marL="9398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2pPr>
      <a:lvl3pPr marL="14097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3pPr>
      <a:lvl4pPr marL="18796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4pPr>
      <a:lvl5pPr marL="23495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5pPr>
      <a:lvl6pPr marL="28194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6pPr>
      <a:lvl7pPr marL="32893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7pPr>
      <a:lvl8pPr marL="37592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8pPr>
      <a:lvl9pPr marL="42291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type="title"/>
          </p:nvPr>
        </p:nvSpPr>
        <p:spPr>
          <a:xfrm>
            <a:off x="508000" y="1357565"/>
            <a:ext cx="11988800" cy="2413001"/>
          </a:xfrm>
          <a:prstGeom prst="rect">
            <a:avLst/>
          </a:prstGeom>
        </p:spPr>
        <p:txBody>
          <a:bodyPr/>
          <a:lstStyle>
            <a:lvl1pPr defTabSz="479044">
              <a:spcBef>
                <a:spcPts val="1300"/>
              </a:spcBef>
              <a:defRPr sz="5700">
                <a:solidFill>
                  <a:srgbClr val="B0564E"/>
                </a:solidFill>
                <a:latin typeface="Bodoni SvtyTwo ITC TT-Bold"/>
                <a:ea typeface="Bodoni SvtyTwo ITC TT-Bold"/>
                <a:cs typeface="Bodoni SvtyTwo ITC TT-Bold"/>
                <a:sym typeface="Bodoni SvtyTwo ITC TT-Bold"/>
              </a:defRPr>
            </a:lvl1pPr>
          </a:lstStyle>
          <a:p>
            <a:pPr/>
            <a:r>
              <a:t>Teechain: Scalable Blockchain Payments using Trusted Execution Environments</a:t>
            </a:r>
          </a:p>
        </p:txBody>
      </p:sp>
      <p:sp>
        <p:nvSpPr>
          <p:cNvPr id="134" name="Shape 134"/>
          <p:cNvSpPr/>
          <p:nvPr/>
        </p:nvSpPr>
        <p:spPr>
          <a:xfrm>
            <a:off x="4932038" y="4508499"/>
            <a:ext cx="3140721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GIZEM AKDENIZ </a:t>
            </a:r>
          </a:p>
        </p:txBody>
      </p:sp>
      <p:sp>
        <p:nvSpPr>
          <p:cNvPr id="135" name="Shape 135"/>
          <p:cNvSpPr/>
          <p:nvPr/>
        </p:nvSpPr>
        <p:spPr>
          <a:xfrm>
            <a:off x="5203756" y="5333998"/>
            <a:ext cx="2597287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9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DECEMBER  13 , 2018  </a:t>
            </a:r>
          </a:p>
        </p:txBody>
      </p:sp>
      <p:sp>
        <p:nvSpPr>
          <p:cNvPr id="136" name="Shape 136"/>
          <p:cNvSpPr/>
          <p:nvPr>
            <p:ph type="sldNum" sz="quarter" idx="4294967295"/>
          </p:nvPr>
        </p:nvSpPr>
        <p:spPr>
          <a:xfrm>
            <a:off x="6381748" y="9258300"/>
            <a:ext cx="228601" cy="406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/>
        </p:nvSpPr>
        <p:spPr>
          <a:xfrm>
            <a:off x="250468" y="1759914"/>
            <a:ext cx="12053011" cy="3992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30200" tIns="330200" rIns="330200" bIns="330200" anchor="ctr">
            <a:spAutoFit/>
          </a:bodyPr>
          <a:lstStyle/>
          <a:p>
            <a:pPr marL="440266" indent="-440266" algn="l">
              <a:lnSpc>
                <a:spcPct val="120000"/>
              </a:lnSpc>
              <a:buSzPct val="100000"/>
              <a:buAutoNum type="arabicPeriod" startAt="1"/>
              <a:defRPr>
                <a:latin typeface="Palatino"/>
                <a:ea typeface="Palatino"/>
                <a:cs typeface="Palatino"/>
                <a:sym typeface="Palatino"/>
              </a:defRPr>
            </a:pPr>
            <a:r>
              <a:t>a secure network channel is established between two TEEs (newNetworkChannel, line 15)</a:t>
            </a:r>
          </a:p>
          <a:p>
            <a:pPr marL="440266" indent="-440266" algn="l">
              <a:lnSpc>
                <a:spcPct val="120000"/>
              </a:lnSpc>
              <a:buSzPct val="100000"/>
              <a:buAutoNum type="arabicPeriod" startAt="1"/>
              <a:defRPr>
                <a:latin typeface="Palatino"/>
                <a:ea typeface="Palatino"/>
                <a:cs typeface="Palatino"/>
                <a:sym typeface="Palatino"/>
              </a:defRPr>
            </a:pPr>
            <a:r>
              <a:t>Both participants provide their TEEs with the remote public key and a cryptocurrency settlement address (newPayChannel, line 18).</a:t>
            </a:r>
          </a:p>
          <a:p>
            <a:pPr marL="440266" indent="-440266" algn="l">
              <a:lnSpc>
                <a:spcPct val="120000"/>
              </a:lnSpc>
              <a:buSzPct val="100000"/>
              <a:buAutoNum type="arabicPeriod" startAt="1"/>
              <a:defRPr>
                <a:latin typeface="Palatino"/>
                <a:ea typeface="Palatino"/>
                <a:cs typeface="Palatino"/>
                <a:sym typeface="Palatino"/>
              </a:defRPr>
            </a:pPr>
            <a:r>
              <a:t>agree on a unique channelID</a:t>
            </a:r>
          </a:p>
          <a:p>
            <a:pPr marL="440266" indent="-440266" algn="l">
              <a:lnSpc>
                <a:spcPct val="120000"/>
              </a:lnSpc>
              <a:buSzPct val="100000"/>
              <a:buAutoNum type="arabicPeriod" startAt="1"/>
              <a:defRPr>
                <a:latin typeface="Palatino"/>
                <a:ea typeface="Palatino"/>
                <a:cs typeface="Palatino"/>
                <a:sym typeface="Palatino"/>
              </a:defRPr>
            </a:pPr>
            <a:r>
              <a:t> The TEEs then associate this information with the channel and create a signed acknowledgement message (line 26), opening the channel (line 27).</a:t>
            </a:r>
          </a:p>
        </p:txBody>
      </p:sp>
      <p:pic>
        <p:nvPicPr>
          <p:cNvPr id="178" name="image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37949" y="5348347"/>
            <a:ext cx="9069269" cy="3633385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Shape 179"/>
          <p:cNvSpPr/>
          <p:nvPr>
            <p:ph type="title"/>
          </p:nvPr>
        </p:nvSpPr>
        <p:spPr>
          <a:xfrm>
            <a:off x="76614" y="-133731"/>
            <a:ext cx="11988803" cy="24130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B0564E"/>
                </a:solidFill>
                <a:latin typeface="Bodoni SvtyTwo ITC TT-Bold"/>
                <a:ea typeface="Bodoni SvtyTwo ITC TT-Bold"/>
                <a:cs typeface="Bodoni SvtyTwo ITC TT-Bold"/>
                <a:sym typeface="Bodoni SvtyTwo ITC TT-Bold"/>
              </a:defRPr>
            </a:lvl1pPr>
          </a:lstStyle>
          <a:p>
            <a:pPr/>
            <a:r>
              <a:t>Protocol</a:t>
            </a:r>
          </a:p>
        </p:txBody>
      </p:sp>
      <p:sp>
        <p:nvSpPr>
          <p:cNvPr id="180" name="Shape 180"/>
          <p:cNvSpPr/>
          <p:nvPr>
            <p:ph type="sldNum" sz="quarter" idx="4294967295"/>
          </p:nvPr>
        </p:nvSpPr>
        <p:spPr>
          <a:xfrm>
            <a:off x="6324598" y="9258300"/>
            <a:ext cx="342901" cy="406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>
            <p:ph type="title"/>
          </p:nvPr>
        </p:nvSpPr>
        <p:spPr>
          <a:xfrm>
            <a:off x="508000" y="129893"/>
            <a:ext cx="11988800" cy="24130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B0564E"/>
                </a:solidFill>
                <a:latin typeface="Bodoni SvtyTwo ITC TT-Bold"/>
                <a:ea typeface="Bodoni SvtyTwo ITC TT-Bold"/>
                <a:cs typeface="Bodoni SvtyTwo ITC TT-Bold"/>
                <a:sym typeface="Bodoni SvtyTwo ITC TT-Bold"/>
              </a:defRPr>
            </a:lvl1pPr>
          </a:lstStyle>
          <a:p>
            <a:pPr/>
            <a:r>
              <a:t>Deposits</a:t>
            </a:r>
          </a:p>
        </p:txBody>
      </p:sp>
      <p:sp>
        <p:nvSpPr>
          <p:cNvPr id="183" name="Shape 183"/>
          <p:cNvSpPr/>
          <p:nvPr/>
        </p:nvSpPr>
        <p:spPr>
          <a:xfrm>
            <a:off x="484183" y="3899489"/>
            <a:ext cx="10361398" cy="213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1">
                <a:latin typeface="Palatino"/>
                <a:ea typeface="Palatino"/>
                <a:cs typeface="Palatino"/>
                <a:sym typeface="Palatino"/>
              </a:defRPr>
            </a:pPr>
            <a:r>
              <a:t>deposits :</a:t>
            </a:r>
            <a:r>
              <a:rPr b="0"/>
              <a:t> transaction outputs that </a:t>
            </a:r>
          </a:p>
          <a:p>
            <a:pPr marL="440266" indent="-440266" algn="l">
              <a:buSzPct val="100000"/>
              <a:buAutoNum type="romanLcParenBoth" startAt="1"/>
              <a:defRPr>
                <a:latin typeface="Palatino"/>
                <a:ea typeface="Palatino"/>
                <a:cs typeface="Palatino"/>
                <a:sym typeface="Palatino"/>
              </a:defRPr>
            </a:pPr>
            <a:r>
              <a:t>have been paid into a bitcoin address that is held by a Teechain TEE, meaning that the addresses’ private keys are only known to the TEE, and that </a:t>
            </a:r>
          </a:p>
          <a:p>
            <a:pPr marL="440266" indent="-440266" algn="l">
              <a:buSzPct val="100000"/>
              <a:buAutoNum type="romanLcParenBoth" startAt="1"/>
              <a:defRPr>
                <a:latin typeface="Palatino"/>
                <a:ea typeface="Palatino"/>
                <a:cs typeface="Palatino"/>
                <a:sym typeface="Palatino"/>
              </a:defRPr>
            </a:pPr>
            <a:r>
              <a:t> have been placed onto the blockchain</a:t>
            </a:r>
          </a:p>
        </p:txBody>
      </p:sp>
      <p:sp>
        <p:nvSpPr>
          <p:cNvPr id="184" name="Shape 184"/>
          <p:cNvSpPr/>
          <p:nvPr/>
        </p:nvSpPr>
        <p:spPr>
          <a:xfrm>
            <a:off x="449263" y="6301756"/>
            <a:ext cx="12690475" cy="213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>
                <a:latin typeface="Palatino"/>
                <a:ea typeface="Palatino"/>
                <a:cs typeface="Palatino"/>
                <a:sym typeface="Palatino"/>
              </a:defRPr>
            </a:pPr>
            <a:r>
              <a:t>only the owning TEE is ever able to release those deposits again by generating a corresponding spending transaction.</a:t>
            </a:r>
          </a:p>
          <a:p>
            <a:pPr algn="l">
              <a:defRPr>
                <a:latin typeface="Palatino"/>
                <a:ea typeface="Palatino"/>
                <a:cs typeface="Palatino"/>
                <a:sym typeface="Palatino"/>
              </a:defRPr>
            </a:pPr>
          </a:p>
          <a:p>
            <a:pPr algn="l">
              <a:defRPr>
                <a:latin typeface="Palatino"/>
                <a:ea typeface="Palatino"/>
                <a:cs typeface="Palatino"/>
                <a:sym typeface="Palatino"/>
              </a:defRPr>
            </a:pPr>
            <a:r>
              <a:t>TEE allows funds to be </a:t>
            </a:r>
            <a:r>
              <a:rPr b="1"/>
              <a:t>associated</a:t>
            </a:r>
            <a:r>
              <a:t>/</a:t>
            </a:r>
            <a:r>
              <a:rPr b="1"/>
              <a:t>dissociated</a:t>
            </a:r>
            <a:r>
              <a:t> with payment channels at runtime.</a:t>
            </a:r>
          </a:p>
        </p:txBody>
      </p:sp>
      <p:sp>
        <p:nvSpPr>
          <p:cNvPr id="185" name="Shape 185"/>
          <p:cNvSpPr/>
          <p:nvPr>
            <p:ph type="sldNum" sz="quarter" idx="4294967295"/>
          </p:nvPr>
        </p:nvSpPr>
        <p:spPr>
          <a:xfrm>
            <a:off x="6330849" y="9258300"/>
            <a:ext cx="330400" cy="406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marL="112603" indent="-112603" algn="l" defTabSz="328681">
              <a:lnSpc>
                <a:spcPts val="3000"/>
              </a:lnSpc>
              <a:spcBef>
                <a:spcPts val="700"/>
              </a:spcBef>
              <a:buSzPct val="75000"/>
              <a:buChar char="•"/>
              <a:defRPr sz="1659">
                <a:solidFill>
                  <a:srgbClr val="66635F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t>deposit has actually been placed onto the blockchain</a:t>
            </a:r>
          </a:p>
          <a:p>
            <a:pPr marL="112603" indent="-112603" algn="l" defTabSz="328681">
              <a:lnSpc>
                <a:spcPts val="3000"/>
              </a:lnSpc>
              <a:spcBef>
                <a:spcPts val="700"/>
              </a:spcBef>
              <a:defRPr sz="1659">
                <a:solidFill>
                  <a:srgbClr val="66635F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t>command </a:t>
            </a:r>
            <a:r>
              <a:rPr b="1"/>
              <a:t>approveMyDeposit , approveMyDeposit </a:t>
            </a:r>
            <a:r>
              <a:t>request to the remote party.</a:t>
            </a:r>
          </a:p>
          <a:p>
            <a:pPr marL="112603" indent="-112603" algn="l" defTabSz="328681">
              <a:lnSpc>
                <a:spcPts val="3000"/>
              </a:lnSpc>
              <a:spcBef>
                <a:spcPts val="700"/>
              </a:spcBef>
              <a:defRPr sz="1659">
                <a:solidFill>
                  <a:srgbClr val="66635F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t>must only be approved once for each pair of Teechain participants</a:t>
            </a:r>
          </a:p>
          <a:p>
            <a:pPr marL="112603" indent="-112603" algn="l" defTabSz="328681">
              <a:lnSpc>
                <a:spcPts val="3000"/>
              </a:lnSpc>
              <a:spcBef>
                <a:spcPts val="700"/>
              </a:spcBef>
              <a:defRPr sz="1659">
                <a:solidFill>
                  <a:srgbClr val="66635F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t>can be associated with any payment channel between the pair of TEEs</a:t>
            </a:r>
          </a:p>
          <a:p>
            <a:pPr marL="112603" indent="-112603" algn="l" defTabSz="328681">
              <a:lnSpc>
                <a:spcPts val="3000"/>
              </a:lnSpc>
              <a:spcBef>
                <a:spcPts val="700"/>
              </a:spcBef>
              <a:defRPr sz="1659">
                <a:solidFill>
                  <a:srgbClr val="66635F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t>can be performed at any time during protocol execution </a:t>
            </a:r>
          </a:p>
        </p:txBody>
      </p:sp>
      <p:sp>
        <p:nvSpPr>
          <p:cNvPr id="188" name="Shape 188"/>
          <p:cNvSpPr/>
          <p:nvPr/>
        </p:nvSpPr>
        <p:spPr>
          <a:xfrm>
            <a:off x="3391979" y="812774"/>
            <a:ext cx="6220842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solidFill>
                  <a:srgbClr val="B0564E"/>
                </a:solidFill>
                <a:latin typeface="Bodoni SvtyTwo ITC TT-Bold"/>
                <a:ea typeface="Bodoni SvtyTwo ITC TT-Bold"/>
                <a:cs typeface="Bodoni SvtyTwo ITC TT-Bold"/>
                <a:sym typeface="Bodoni SvtyTwo ITC TT-Bold"/>
              </a:defRPr>
            </a:lvl1pPr>
          </a:lstStyle>
          <a:p>
            <a:pPr/>
            <a:r>
              <a:t>Deposit approval</a:t>
            </a:r>
          </a:p>
        </p:txBody>
      </p:sp>
      <p:pic>
        <p:nvPicPr>
          <p:cNvPr id="189" name="image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2430" y="6612042"/>
            <a:ext cx="10585020" cy="1198901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Shape 190"/>
          <p:cNvSpPr/>
          <p:nvPr>
            <p:ph type="sldNum" sz="quarter" idx="4294967295"/>
          </p:nvPr>
        </p:nvSpPr>
        <p:spPr>
          <a:xfrm>
            <a:off x="6324598" y="9258300"/>
            <a:ext cx="342901" cy="406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/>
        </p:nvSpPr>
        <p:spPr>
          <a:xfrm>
            <a:off x="107193" y="2113945"/>
            <a:ext cx="12276410" cy="439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numCol="2" spcCol="613819">
            <a:spAutoFit/>
          </a:bodyPr>
          <a:lstStyle/>
          <a:p>
            <a:pPr marL="261054" indent="-261054" algn="l">
              <a:buSzPct val="75000"/>
              <a:buChar char="•"/>
              <a:defRPr sz="2000">
                <a:latin typeface="Palatino"/>
                <a:ea typeface="Palatino"/>
                <a:cs typeface="Palatino"/>
                <a:sym typeface="Palatino"/>
              </a:defRPr>
            </a:pPr>
            <a:r>
              <a:t>Command </a:t>
            </a:r>
            <a:r>
              <a:rPr b="1"/>
              <a:t>associateMyDeposit</a:t>
            </a:r>
          </a:p>
          <a:p>
            <a:pPr marL="261054" indent="-261054" algn="l">
              <a:buSzPct val="75000"/>
              <a:buChar char="•"/>
              <a:defRPr sz="2000">
                <a:latin typeface="Palatino"/>
                <a:ea typeface="Palatino"/>
                <a:cs typeface="Palatino"/>
                <a:sym typeface="Palatino"/>
              </a:defRPr>
            </a:pPr>
          </a:p>
          <a:p>
            <a:pPr marL="261054" indent="-261054" algn="l">
              <a:buSzPct val="75000"/>
              <a:buChar char="•"/>
              <a:defRPr sz="2000">
                <a:latin typeface="Palatino"/>
                <a:ea typeface="Palatino"/>
                <a:cs typeface="Palatino"/>
                <a:sym typeface="Palatino"/>
              </a:defRPr>
            </a:pPr>
            <a:r>
              <a:t>New deposits can be added at any time (newDeposit, line 36). </a:t>
            </a:r>
          </a:p>
          <a:p>
            <a:pPr marL="261054" indent="-261054" algn="l">
              <a:buSzPct val="75000"/>
              <a:buChar char="•"/>
              <a:defRPr sz="2000">
                <a:latin typeface="Palatino"/>
                <a:ea typeface="Palatino"/>
                <a:cs typeface="Palatino"/>
                <a:sym typeface="Palatino"/>
              </a:defRPr>
            </a:pPr>
          </a:p>
          <a:p>
            <a:pPr marL="261054" indent="-261054" algn="l">
              <a:buSzPct val="75000"/>
              <a:buChar char="•"/>
              <a:defRPr sz="2000">
                <a:latin typeface="Palatino"/>
                <a:ea typeface="Palatino"/>
                <a:cs typeface="Palatino"/>
                <a:sym typeface="Palatino"/>
              </a:defRPr>
            </a:pPr>
            <a:r>
              <a:t>The corresponding private keys to spend deposits are stored in the TEEs , allowing the funds to be released later (releaseDeposit, line 42). </a:t>
            </a:r>
          </a:p>
          <a:p>
            <a:pPr marL="261054" indent="-261054" algn="l">
              <a:buSzPct val="75000"/>
              <a:buChar char="•"/>
              <a:defRPr sz="2000">
                <a:latin typeface="Palatino"/>
                <a:ea typeface="Palatino"/>
                <a:cs typeface="Palatino"/>
                <a:sym typeface="Palatino"/>
              </a:defRPr>
            </a:pPr>
          </a:p>
          <a:p>
            <a:pPr marL="261054" indent="-261054" algn="l">
              <a:buSzPct val="75000"/>
              <a:buChar char="•"/>
              <a:defRPr sz="2000">
                <a:latin typeface="Palatino"/>
                <a:ea typeface="Palatino"/>
                <a:cs typeface="Palatino"/>
                <a:sym typeface="Palatino"/>
              </a:defRPr>
            </a:pPr>
          </a:p>
          <a:p>
            <a:pPr algn="l">
              <a:defRPr sz="2000">
                <a:latin typeface="Palatino"/>
                <a:ea typeface="Palatino"/>
                <a:cs typeface="Palatino"/>
                <a:sym typeface="Palatino"/>
              </a:defRPr>
            </a:pPr>
          </a:p>
        </p:txBody>
      </p:sp>
      <p:sp>
        <p:nvSpPr>
          <p:cNvPr id="193" name="Shape 193"/>
          <p:cNvSpPr/>
          <p:nvPr/>
        </p:nvSpPr>
        <p:spPr>
          <a:xfrm>
            <a:off x="2359669" y="761973"/>
            <a:ext cx="8285461" cy="127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7000">
                <a:solidFill>
                  <a:srgbClr val="B0564E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Deposit Association</a:t>
            </a:r>
          </a:p>
        </p:txBody>
      </p:sp>
      <p:pic>
        <p:nvPicPr>
          <p:cNvPr id="194" name="image5.png"/>
          <p:cNvPicPr>
            <a:picLocks noChangeAspect="1"/>
          </p:cNvPicPr>
          <p:nvPr/>
        </p:nvPicPr>
        <p:blipFill>
          <a:blip r:embed="rId2">
            <a:extLst/>
          </a:blip>
          <a:srcRect l="0" t="0" r="57522" b="77473"/>
          <a:stretch>
            <a:fillRect/>
          </a:stretch>
        </p:blipFill>
        <p:spPr>
          <a:xfrm>
            <a:off x="1045229" y="5558734"/>
            <a:ext cx="5307876" cy="1040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image6.png"/>
          <p:cNvPicPr>
            <a:picLocks noChangeAspect="1"/>
          </p:cNvPicPr>
          <p:nvPr/>
        </p:nvPicPr>
        <p:blipFill>
          <a:blip r:embed="rId3">
            <a:extLst/>
          </a:blip>
          <a:srcRect l="260" t="326" r="794" b="737"/>
          <a:stretch>
            <a:fillRect/>
          </a:stretch>
        </p:blipFill>
        <p:spPr>
          <a:xfrm>
            <a:off x="1057014" y="6826827"/>
            <a:ext cx="9976695" cy="2082668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Shape 196"/>
          <p:cNvSpPr/>
          <p:nvPr>
            <p:ph type="sldNum" sz="quarter" idx="4294967295"/>
          </p:nvPr>
        </p:nvSpPr>
        <p:spPr>
          <a:xfrm>
            <a:off x="6324598" y="9258300"/>
            <a:ext cx="342901" cy="406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97" name="Shape 197"/>
          <p:cNvSpPr/>
          <p:nvPr/>
        </p:nvSpPr>
        <p:spPr>
          <a:xfrm>
            <a:off x="6045611" y="2330660"/>
            <a:ext cx="5307982" cy="208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261054" indent="-261054" algn="l">
              <a:buSzPct val="75000"/>
              <a:buChar char="•"/>
              <a:defRPr sz="2000">
                <a:latin typeface="Palatino"/>
                <a:ea typeface="Palatino"/>
                <a:cs typeface="Palatino"/>
                <a:sym typeface="Palatino"/>
              </a:defRPr>
            </a:pPr>
            <a:r>
              <a:t>Before a deposit can be associated with a channel, the remote party must approve it (approveMyDeposit, line 48). </a:t>
            </a:r>
          </a:p>
          <a:p>
            <a:pPr marL="261054" indent="-261054" algn="l">
              <a:buSzPct val="75000"/>
              <a:buChar char="•"/>
              <a:defRPr sz="2000">
                <a:latin typeface="Palatino"/>
                <a:ea typeface="Palatino"/>
                <a:cs typeface="Palatino"/>
                <a:sym typeface="Palatino"/>
              </a:defRPr>
            </a:pPr>
            <a:r>
              <a:t>locates the corresponding Bitcoin private key that can spend the txo , encrypts it for the channel forwards it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/>
        </p:nvSpPr>
        <p:spPr>
          <a:xfrm>
            <a:off x="2187121" y="761973"/>
            <a:ext cx="8630557" cy="127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7000">
                <a:solidFill>
                  <a:srgbClr val="B0564E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Deposit Dissociation</a:t>
            </a:r>
          </a:p>
        </p:txBody>
      </p:sp>
      <p:sp>
        <p:nvSpPr>
          <p:cNvPr id="200" name="Shape 200"/>
          <p:cNvSpPr/>
          <p:nvPr/>
        </p:nvSpPr>
        <p:spPr>
          <a:xfrm>
            <a:off x="439522" y="2209815"/>
            <a:ext cx="12234392" cy="213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13266" indent="-313266" algn="l">
              <a:buSzPct val="75000"/>
              <a:buChar char="•"/>
              <a:defRPr>
                <a:latin typeface="Palatino"/>
                <a:ea typeface="Palatino"/>
                <a:cs typeface="Palatino"/>
                <a:sym typeface="Palatino"/>
              </a:defRPr>
            </a:pPr>
            <a:r>
              <a:t>command </a:t>
            </a:r>
            <a:r>
              <a:rPr b="1"/>
              <a:t>dissociateDeposit</a:t>
            </a:r>
            <a:endParaRPr b="1"/>
          </a:p>
          <a:p>
            <a:pPr marL="313266" indent="-313266" algn="l">
              <a:buSzPct val="75000"/>
              <a:buChar char="•"/>
              <a:defRPr>
                <a:latin typeface="Palatino"/>
                <a:ea typeface="Palatino"/>
                <a:cs typeface="Palatino"/>
                <a:sym typeface="Palatino"/>
              </a:defRPr>
            </a:pPr>
            <a:r>
              <a:t>providing a channel ID and the deposit to dissociate</a:t>
            </a:r>
          </a:p>
          <a:p>
            <a:pPr marL="313266" indent="-313266" algn="l">
              <a:buSzPct val="75000"/>
              <a:buChar char="•"/>
              <a:defRPr>
                <a:latin typeface="Palatino"/>
                <a:ea typeface="Palatino"/>
                <a:cs typeface="Palatino"/>
                <a:sym typeface="Palatino"/>
              </a:defRPr>
            </a:pPr>
            <a:r>
              <a:t>Verifiying whether dissociation is permissible, i.e. whether the value of the dissociated deposit does not exceed her current channel balance.</a:t>
            </a:r>
          </a:p>
          <a:p>
            <a:pPr marL="313266" indent="-313266" algn="l">
              <a:buSzPct val="75000"/>
              <a:buChar char="•"/>
              <a:defRPr>
                <a:latin typeface="Palatino"/>
                <a:ea typeface="Palatino"/>
                <a:cs typeface="Palatino"/>
                <a:sym typeface="Palatino"/>
              </a:defRPr>
            </a:pPr>
            <a:r>
              <a:t>may be performed at any point in time while the payment channel is open.</a:t>
            </a:r>
          </a:p>
        </p:txBody>
      </p:sp>
      <p:pic>
        <p:nvPicPr>
          <p:cNvPr id="201" name="image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6387" y="5485143"/>
            <a:ext cx="11591488" cy="1141850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Shape 202"/>
          <p:cNvSpPr/>
          <p:nvPr>
            <p:ph type="sldNum" sz="quarter" idx="4294967295"/>
          </p:nvPr>
        </p:nvSpPr>
        <p:spPr>
          <a:xfrm>
            <a:off x="6324598" y="9258300"/>
            <a:ext cx="342901" cy="406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/>
          <p:nvPr>
            <p:ph type="title"/>
          </p:nvPr>
        </p:nvSpPr>
        <p:spPr>
          <a:xfrm>
            <a:off x="508000" y="10656"/>
            <a:ext cx="11988800" cy="24130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B0564E"/>
                </a:solidFill>
                <a:latin typeface="Bodoni SvtyTwo ITC TT-Bold"/>
                <a:ea typeface="Bodoni SvtyTwo ITC TT-Bold"/>
                <a:cs typeface="Bodoni SvtyTwo ITC TT-Bold"/>
                <a:sym typeface="Bodoni SvtyTwo ITC TT-Bold"/>
              </a:defRPr>
            </a:lvl1pPr>
          </a:lstStyle>
          <a:p>
            <a:pPr/>
            <a:r>
              <a:t>Payment Channel Settlement</a:t>
            </a:r>
          </a:p>
        </p:txBody>
      </p:sp>
      <p:sp>
        <p:nvSpPr>
          <p:cNvPr id="205" name="Shape 205"/>
          <p:cNvSpPr/>
          <p:nvPr/>
        </p:nvSpPr>
        <p:spPr>
          <a:xfrm>
            <a:off x="1028607" y="1998773"/>
            <a:ext cx="10947584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287161" indent="-287161">
              <a:buSzPct val="75000"/>
              <a:buChar char="•"/>
              <a:defRPr sz="2200">
                <a:latin typeface="Palatino"/>
                <a:ea typeface="Palatino"/>
                <a:cs typeface="Palatino"/>
                <a:sym typeface="Palatino"/>
              </a:defRPr>
            </a:pPr>
            <a:r>
              <a:t> Either party may settle the channel according to its current state </a:t>
            </a:r>
            <a:r>
              <a:rPr b="1"/>
              <a:t>at any point</a:t>
            </a:r>
            <a:r>
              <a:t> in time.</a:t>
            </a:r>
          </a:p>
        </p:txBody>
      </p:sp>
      <p:sp>
        <p:nvSpPr>
          <p:cNvPr id="206" name="Shape 206"/>
          <p:cNvSpPr/>
          <p:nvPr/>
        </p:nvSpPr>
        <p:spPr>
          <a:xfrm>
            <a:off x="1095939" y="2589664"/>
            <a:ext cx="2680379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313266" indent="-313266">
              <a:buSzPct val="75000"/>
              <a:buChar char="•"/>
              <a:defRPr>
                <a:latin typeface="Palatino"/>
                <a:ea typeface="Palatino"/>
                <a:cs typeface="Palatino"/>
                <a:sym typeface="Palatino"/>
              </a:defRPr>
            </a:pPr>
            <a:r>
              <a:t>command </a:t>
            </a:r>
            <a:r>
              <a:rPr b="1"/>
              <a:t>settle</a:t>
            </a:r>
            <a:r>
              <a:t> </a:t>
            </a:r>
          </a:p>
        </p:txBody>
      </p:sp>
      <p:pic>
        <p:nvPicPr>
          <p:cNvPr id="207" name="image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5051" y="3308810"/>
            <a:ext cx="8053800" cy="1762254"/>
          </a:xfrm>
          <a:prstGeom prst="rect">
            <a:avLst/>
          </a:prstGeom>
          <a:ln w="12700">
            <a:miter lim="400000"/>
          </a:ln>
        </p:spPr>
      </p:pic>
      <p:sp>
        <p:nvSpPr>
          <p:cNvPr id="208" name="Shape 208"/>
          <p:cNvSpPr/>
          <p:nvPr/>
        </p:nvSpPr>
        <p:spPr>
          <a:xfrm>
            <a:off x="1219899" y="5163291"/>
            <a:ext cx="5828408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440266" indent="-440266" algn="l">
              <a:buSzPct val="100000"/>
              <a:buAutoNum type="arabicParenR" startAt="1"/>
              <a:defRPr>
                <a:latin typeface="Palatino"/>
                <a:ea typeface="Palatino"/>
                <a:cs typeface="Palatino"/>
                <a:sym typeface="Palatino"/>
              </a:defRPr>
            </a:pPr>
            <a:r>
              <a:t>no payments having been made :  </a:t>
            </a:r>
          </a:p>
          <a:p>
            <a:pPr algn="l">
              <a:defRPr>
                <a:latin typeface="Palatino"/>
                <a:ea typeface="Palatino"/>
                <a:cs typeface="Palatino"/>
                <a:sym typeface="Palatino"/>
              </a:defRPr>
            </a:pPr>
            <a:r>
              <a:t>channel -&gt; terminated </a:t>
            </a:r>
          </a:p>
          <a:p>
            <a:pPr algn="l">
              <a:defRPr>
                <a:latin typeface="Palatino"/>
                <a:ea typeface="Palatino"/>
                <a:cs typeface="Palatino"/>
                <a:sym typeface="Palatino"/>
              </a:defRPr>
            </a:pPr>
            <a:r>
              <a:t>deposits -&gt; disassociated from the channel</a:t>
            </a:r>
          </a:p>
        </p:txBody>
      </p:sp>
      <p:sp>
        <p:nvSpPr>
          <p:cNvPr id="209" name="Shape 209"/>
          <p:cNvSpPr/>
          <p:nvPr/>
        </p:nvSpPr>
        <p:spPr>
          <a:xfrm>
            <a:off x="1086675" y="6721070"/>
            <a:ext cx="11037420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2) sends the balances of the parties to their settlement addresses using all the deposits currently associated with the channel, and the corresponding private keys to spend from those deposits. </a:t>
            </a:r>
          </a:p>
        </p:txBody>
      </p:sp>
      <p:sp>
        <p:nvSpPr>
          <p:cNvPr id="210" name="Shape 210"/>
          <p:cNvSpPr/>
          <p:nvPr>
            <p:ph type="sldNum" sz="quarter" idx="4294967295"/>
          </p:nvPr>
        </p:nvSpPr>
        <p:spPr>
          <a:xfrm>
            <a:off x="6324598" y="9258300"/>
            <a:ext cx="342901" cy="406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/>
          <p:nvPr>
            <p:ph type="title"/>
          </p:nvPr>
        </p:nvSpPr>
        <p:spPr>
          <a:xfrm>
            <a:off x="508000" y="291120"/>
            <a:ext cx="11988800" cy="24130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B0564E"/>
                </a:solidFill>
                <a:latin typeface="Bodoni SvtyTwo ITC TT-Bold"/>
                <a:ea typeface="Bodoni SvtyTwo ITC TT-Bold"/>
                <a:cs typeface="Bodoni SvtyTwo ITC TT-Bold"/>
                <a:sym typeface="Bodoni SvtyTwo ITC TT-Bold"/>
              </a:defRPr>
            </a:lvl1pPr>
          </a:lstStyle>
          <a:p>
            <a:pPr/>
            <a:r>
              <a:t>Payment Routing</a:t>
            </a:r>
          </a:p>
        </p:txBody>
      </p:sp>
      <p:sp>
        <p:nvSpPr>
          <p:cNvPr id="213" name="Shape 213"/>
          <p:cNvSpPr/>
          <p:nvPr/>
        </p:nvSpPr>
        <p:spPr>
          <a:xfrm>
            <a:off x="347165" y="2579910"/>
            <a:ext cx="9913889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a protocol to route payments across multiple Teechain payment channels</a:t>
            </a:r>
          </a:p>
        </p:txBody>
      </p:sp>
      <p:sp>
        <p:nvSpPr>
          <p:cNvPr id="214" name="Shape 214"/>
          <p:cNvSpPr/>
          <p:nvPr/>
        </p:nvSpPr>
        <p:spPr>
          <a:xfrm>
            <a:off x="314052" y="3029316"/>
            <a:ext cx="8011568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all nodes of the payment chain have been securely attested</a:t>
            </a:r>
          </a:p>
        </p:txBody>
      </p:sp>
      <p:sp>
        <p:nvSpPr>
          <p:cNvPr id="215" name="Shape 215"/>
          <p:cNvSpPr/>
          <p:nvPr/>
        </p:nvSpPr>
        <p:spPr>
          <a:xfrm>
            <a:off x="369848" y="3624667"/>
            <a:ext cx="6318234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>
                <a:latin typeface="Palatino"/>
                <a:ea typeface="Palatino"/>
                <a:cs typeface="Palatino"/>
                <a:sym typeface="Palatino"/>
              </a:defRPr>
            </a:pPr>
            <a:r>
              <a:t>command </a:t>
            </a:r>
            <a:r>
              <a:rPr b="1"/>
              <a:t>routePayment : </a:t>
            </a:r>
            <a:endParaRPr b="1"/>
          </a:p>
          <a:p>
            <a:pPr marL="440266" indent="-440266" algn="l">
              <a:buSzPct val="100000"/>
              <a:buAutoNum type="romanLcParenBoth" startAt="1"/>
              <a:defRPr>
                <a:latin typeface="Palatino"/>
                <a:ea typeface="Palatino"/>
                <a:cs typeface="Palatino"/>
                <a:sym typeface="Palatino"/>
              </a:defRPr>
            </a:pPr>
            <a:r>
              <a:t>the amount of money to be sent and</a:t>
            </a:r>
          </a:p>
          <a:p>
            <a:pPr marL="440266" indent="-440266" algn="l">
              <a:buSzPct val="100000"/>
              <a:buAutoNum type="romanLcParenBoth" startAt="1"/>
              <a:defRPr>
                <a:latin typeface="Palatino"/>
                <a:ea typeface="Palatino"/>
                <a:cs typeface="Palatino"/>
                <a:sym typeface="Palatino"/>
              </a:defRPr>
            </a:pPr>
            <a:r>
              <a:t> the public keys of all nodes along the path</a:t>
            </a:r>
          </a:p>
        </p:txBody>
      </p:sp>
      <p:pic>
        <p:nvPicPr>
          <p:cNvPr id="216" name="image1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6756" y="3862511"/>
            <a:ext cx="4907060" cy="948299"/>
          </a:xfrm>
          <a:prstGeom prst="rect">
            <a:avLst/>
          </a:prstGeom>
          <a:ln w="12700">
            <a:miter lim="400000"/>
          </a:ln>
        </p:spPr>
      </p:pic>
      <p:sp>
        <p:nvSpPr>
          <p:cNvPr id="217" name="Shape 217"/>
          <p:cNvSpPr/>
          <p:nvPr/>
        </p:nvSpPr>
        <p:spPr>
          <a:xfrm>
            <a:off x="1212509" y="6691990"/>
            <a:ext cx="2020640" cy="254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>
                <a:latin typeface="Palatino"/>
                <a:ea typeface="Palatino"/>
                <a:cs typeface="Palatino"/>
                <a:sym typeface="Palatino"/>
              </a:defRPr>
            </a:pPr>
            <a:r>
              <a:t>1. LOCK</a:t>
            </a:r>
          </a:p>
          <a:p>
            <a:pPr algn="l">
              <a:defRPr>
                <a:latin typeface="Palatino"/>
                <a:ea typeface="Palatino"/>
                <a:cs typeface="Palatino"/>
                <a:sym typeface="Palatino"/>
              </a:defRPr>
            </a:pPr>
            <a:r>
              <a:t>2.SIGN</a:t>
            </a:r>
          </a:p>
          <a:p>
            <a:pPr algn="l">
              <a:defRPr>
                <a:latin typeface="Palatino"/>
                <a:ea typeface="Palatino"/>
                <a:cs typeface="Palatino"/>
                <a:sym typeface="Palatino"/>
              </a:defRPr>
            </a:pPr>
            <a:r>
              <a:t>3.PROMISEA</a:t>
            </a:r>
          </a:p>
          <a:p>
            <a:pPr algn="l">
              <a:defRPr>
                <a:latin typeface="Palatino"/>
                <a:ea typeface="Palatino"/>
                <a:cs typeface="Palatino"/>
                <a:sym typeface="Palatino"/>
              </a:defRPr>
            </a:pPr>
            <a:r>
              <a:t>4.PROMISEB</a:t>
            </a:r>
          </a:p>
          <a:p>
            <a:pPr algn="l">
              <a:defRPr>
                <a:latin typeface="Palatino"/>
                <a:ea typeface="Palatino"/>
                <a:cs typeface="Palatino"/>
                <a:sym typeface="Palatino"/>
              </a:defRPr>
            </a:pPr>
            <a:r>
              <a:t>5.UPDATE</a:t>
            </a:r>
          </a:p>
          <a:p>
            <a:pPr algn="l">
              <a:defRPr>
                <a:latin typeface="Palatino"/>
                <a:ea typeface="Palatino"/>
                <a:cs typeface="Palatino"/>
                <a:sym typeface="Palatino"/>
              </a:defRPr>
            </a:pPr>
            <a:r>
              <a:t>6.RELEASE</a:t>
            </a:r>
          </a:p>
        </p:txBody>
      </p:sp>
      <p:sp>
        <p:nvSpPr>
          <p:cNvPr id="218" name="Shape 218"/>
          <p:cNvSpPr/>
          <p:nvPr/>
        </p:nvSpPr>
        <p:spPr>
          <a:xfrm>
            <a:off x="1187636" y="5600932"/>
            <a:ext cx="1087786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Stages:</a:t>
            </a:r>
          </a:p>
        </p:txBody>
      </p:sp>
      <p:sp>
        <p:nvSpPr>
          <p:cNvPr id="219" name="Shape 219"/>
          <p:cNvSpPr/>
          <p:nvPr>
            <p:ph type="sldNum" sz="quarter" idx="4294967295"/>
          </p:nvPr>
        </p:nvSpPr>
        <p:spPr>
          <a:xfrm>
            <a:off x="6324598" y="9258300"/>
            <a:ext cx="342901" cy="406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/>
          <p:nvPr>
            <p:ph type="title"/>
          </p:nvPr>
        </p:nvSpPr>
        <p:spPr>
          <a:xfrm>
            <a:off x="-79164" y="199281"/>
            <a:ext cx="2185803" cy="119814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87312B"/>
                </a:solidFill>
                <a:latin typeface="Bodoni SvtyTwo ITC TT-Bold"/>
                <a:ea typeface="Bodoni SvtyTwo ITC TT-Bold"/>
                <a:cs typeface="Bodoni SvtyTwo ITC TT-Bold"/>
                <a:sym typeface="Bodoni SvtyTwo ITC TT-Bold"/>
              </a:defRPr>
            </a:lvl1pPr>
          </a:lstStyle>
          <a:p>
            <a:pPr/>
            <a:r>
              <a:t>1 .LOCK</a:t>
            </a:r>
          </a:p>
        </p:txBody>
      </p:sp>
      <p:pic>
        <p:nvPicPr>
          <p:cNvPr id="222" name="image1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0485" y="1976558"/>
            <a:ext cx="5627850" cy="5800484"/>
          </a:xfrm>
          <a:prstGeom prst="rect">
            <a:avLst/>
          </a:prstGeom>
          <a:ln w="12700">
            <a:miter lim="400000"/>
          </a:ln>
        </p:spPr>
      </p:pic>
      <p:sp>
        <p:nvSpPr>
          <p:cNvPr id="223" name="Shape 223"/>
          <p:cNvSpPr/>
          <p:nvPr/>
        </p:nvSpPr>
        <p:spPr>
          <a:xfrm>
            <a:off x="187501" y="1348265"/>
            <a:ext cx="6759648" cy="254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13266" indent="-313266" algn="l">
              <a:buSzPct val="75000"/>
              <a:buChar char="•"/>
              <a:defRPr>
                <a:latin typeface="Palatino"/>
                <a:ea typeface="Palatino"/>
                <a:cs typeface="Palatino"/>
                <a:sym typeface="Palatino"/>
              </a:defRPr>
            </a:pPr>
            <a:r>
              <a:t>to lock the states of all payment channels in the payment chain</a:t>
            </a:r>
          </a:p>
          <a:p>
            <a:pPr marL="313266" indent="-313266" algn="l">
              <a:buSzPct val="75000"/>
              <a:buChar char="•"/>
              <a:defRPr>
                <a:latin typeface="Palatino"/>
                <a:ea typeface="Palatino"/>
                <a:cs typeface="Palatino"/>
                <a:sym typeface="Palatino"/>
              </a:defRPr>
            </a:pPr>
            <a:r>
              <a:t>the chain settlement transaction chainSettleTx -&gt;  that settles the state of all channels in the payment chain according to the post-payment state</a:t>
            </a:r>
          </a:p>
        </p:txBody>
      </p:sp>
      <p:sp>
        <p:nvSpPr>
          <p:cNvPr id="224" name="Shape 224"/>
          <p:cNvSpPr/>
          <p:nvPr/>
        </p:nvSpPr>
        <p:spPr>
          <a:xfrm>
            <a:off x="104012" y="4191923"/>
            <a:ext cx="5236519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latin typeface="Palatino"/>
                <a:ea typeface="Palatino"/>
                <a:cs typeface="Palatino"/>
                <a:sym typeface="Palatino"/>
              </a:defRPr>
            </a:pPr>
            <a:r>
              <a:t>Signing the settlement transaction</a:t>
            </a:r>
          </a:p>
          <a:p>
            <a:pPr>
              <a:defRPr>
                <a:latin typeface="Palatino"/>
                <a:ea typeface="Palatino"/>
                <a:cs typeface="Palatino"/>
                <a:sym typeface="Palatino"/>
              </a:defRPr>
            </a:pPr>
            <a:r>
              <a:t>chainSettleTx -&gt; signedChainSettleTx </a:t>
            </a:r>
          </a:p>
        </p:txBody>
      </p:sp>
      <p:sp>
        <p:nvSpPr>
          <p:cNvPr id="225" name="Shape 225"/>
          <p:cNvSpPr/>
          <p:nvPr/>
        </p:nvSpPr>
        <p:spPr>
          <a:xfrm>
            <a:off x="476984" y="3725400"/>
            <a:ext cx="1073506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87312B"/>
                </a:solidFill>
                <a:latin typeface="Bodoni SvtyTwo ITC TT-Bold"/>
                <a:ea typeface="Bodoni SvtyTwo ITC TT-Bold"/>
                <a:cs typeface="Bodoni SvtyTwo ITC TT-Bold"/>
                <a:sym typeface="Bodoni SvtyTwo ITC TT-Bold"/>
              </a:defRPr>
            </a:lvl1pPr>
          </a:lstStyle>
          <a:p>
            <a:pPr/>
            <a:r>
              <a:t>2. SIGN</a:t>
            </a:r>
          </a:p>
        </p:txBody>
      </p:sp>
      <p:sp>
        <p:nvSpPr>
          <p:cNvPr id="226" name="Shape 226"/>
          <p:cNvSpPr/>
          <p:nvPr/>
        </p:nvSpPr>
        <p:spPr>
          <a:xfrm>
            <a:off x="432992" y="5206784"/>
            <a:ext cx="1926033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87312B"/>
                </a:solidFill>
                <a:latin typeface="Bodoni SvtyTwo ITC TT-Bold"/>
                <a:ea typeface="Bodoni SvtyTwo ITC TT-Bold"/>
                <a:cs typeface="Bodoni SvtyTwo ITC TT-Bold"/>
                <a:sym typeface="Bodoni SvtyTwo ITC TT-Bold"/>
              </a:defRPr>
            </a:lvl1pPr>
          </a:lstStyle>
          <a:p>
            <a:pPr/>
            <a:r>
              <a:t>3. PROMISE A</a:t>
            </a:r>
          </a:p>
        </p:txBody>
      </p:sp>
      <p:sp>
        <p:nvSpPr>
          <p:cNvPr id="227" name="Shape 227"/>
          <p:cNvSpPr/>
          <p:nvPr/>
        </p:nvSpPr>
        <p:spPr>
          <a:xfrm>
            <a:off x="465453" y="6258238"/>
            <a:ext cx="186111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87312B"/>
                </a:solidFill>
                <a:latin typeface="Bodoni SvtyTwo ITC TT-Bold"/>
                <a:ea typeface="Bodoni SvtyTwo ITC TT-Bold"/>
                <a:cs typeface="Bodoni SvtyTwo ITC TT-Bold"/>
                <a:sym typeface="Bodoni SvtyTwo ITC TT-Bold"/>
              </a:defRPr>
            </a:lvl1pPr>
          </a:lstStyle>
          <a:p>
            <a:pPr/>
            <a:r>
              <a:t>4. PROMISEB</a:t>
            </a:r>
          </a:p>
        </p:txBody>
      </p:sp>
      <p:sp>
        <p:nvSpPr>
          <p:cNvPr id="228" name="Shape 228"/>
          <p:cNvSpPr/>
          <p:nvPr/>
        </p:nvSpPr>
        <p:spPr>
          <a:xfrm>
            <a:off x="511352" y="7363869"/>
            <a:ext cx="156332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87312B"/>
                </a:solidFill>
                <a:latin typeface="Bodoni SvtyTwo ITC TT-Bold"/>
                <a:ea typeface="Bodoni SvtyTwo ITC TT-Bold"/>
                <a:cs typeface="Bodoni SvtyTwo ITC TT-Bold"/>
                <a:sym typeface="Bodoni SvtyTwo ITC TT-Bold"/>
              </a:defRPr>
            </a:lvl1pPr>
          </a:lstStyle>
          <a:p>
            <a:pPr/>
            <a:r>
              <a:t>5. UPDATE</a:t>
            </a:r>
          </a:p>
        </p:txBody>
      </p:sp>
      <p:sp>
        <p:nvSpPr>
          <p:cNvPr id="229" name="Shape 229"/>
          <p:cNvSpPr/>
          <p:nvPr/>
        </p:nvSpPr>
        <p:spPr>
          <a:xfrm>
            <a:off x="450850" y="8415323"/>
            <a:ext cx="1684325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87312B"/>
                </a:solidFill>
                <a:latin typeface="Bodoni SvtyTwo ITC TT-Bold"/>
                <a:ea typeface="Bodoni SvtyTwo ITC TT-Bold"/>
                <a:cs typeface="Bodoni SvtyTwo ITC TT-Bold"/>
                <a:sym typeface="Bodoni SvtyTwo ITC TT-Bold"/>
              </a:defRPr>
            </a:lvl1pPr>
          </a:lstStyle>
          <a:p>
            <a:pPr/>
            <a:r>
              <a:t>6. RELEASE</a:t>
            </a:r>
          </a:p>
        </p:txBody>
      </p:sp>
      <p:sp>
        <p:nvSpPr>
          <p:cNvPr id="230" name="Shape 230"/>
          <p:cNvSpPr/>
          <p:nvPr/>
        </p:nvSpPr>
        <p:spPr>
          <a:xfrm>
            <a:off x="345115" y="5835373"/>
            <a:ext cx="4678115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Promise to not settle pre-payment</a:t>
            </a:r>
          </a:p>
        </p:txBody>
      </p:sp>
      <p:sp>
        <p:nvSpPr>
          <p:cNvPr id="231" name="Shape 231"/>
          <p:cNvSpPr/>
          <p:nvPr/>
        </p:nvSpPr>
        <p:spPr>
          <a:xfrm>
            <a:off x="407410" y="8894912"/>
            <a:ext cx="1771204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Lock release</a:t>
            </a:r>
          </a:p>
        </p:txBody>
      </p:sp>
      <p:sp>
        <p:nvSpPr>
          <p:cNvPr id="232" name="Shape 232"/>
          <p:cNvSpPr/>
          <p:nvPr/>
        </p:nvSpPr>
        <p:spPr>
          <a:xfrm>
            <a:off x="307631" y="6792004"/>
            <a:ext cx="5544891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Promise to correctly settle post-payment</a:t>
            </a:r>
          </a:p>
        </p:txBody>
      </p:sp>
      <p:sp>
        <p:nvSpPr>
          <p:cNvPr id="233" name="Shape 233"/>
          <p:cNvSpPr/>
          <p:nvPr/>
        </p:nvSpPr>
        <p:spPr>
          <a:xfrm>
            <a:off x="367002" y="7897635"/>
            <a:ext cx="1852019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State Update</a:t>
            </a:r>
          </a:p>
        </p:txBody>
      </p:sp>
      <p:sp>
        <p:nvSpPr>
          <p:cNvPr id="234" name="Shape 234"/>
          <p:cNvSpPr/>
          <p:nvPr>
            <p:ph type="sldNum" sz="quarter" idx="4294967295"/>
          </p:nvPr>
        </p:nvSpPr>
        <p:spPr>
          <a:xfrm>
            <a:off x="6324598" y="9258300"/>
            <a:ext cx="342901" cy="406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/>
          <p:nvPr>
            <p:ph type="title"/>
          </p:nvPr>
        </p:nvSpPr>
        <p:spPr>
          <a:xfrm>
            <a:off x="404213" y="818367"/>
            <a:ext cx="11988803" cy="2413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B0564E"/>
                </a:solidFill>
                <a:latin typeface="Bodoni SvtyTwo ITC TT-Bold"/>
                <a:ea typeface="Bodoni SvtyTwo ITC TT-Bold"/>
                <a:cs typeface="Bodoni SvtyTwo ITC TT-Bold"/>
                <a:sym typeface="Bodoni SvtyTwo ITC TT-Bold"/>
              </a:defRPr>
            </a:lvl1pPr>
          </a:lstStyle>
          <a:p>
            <a:pPr/>
            <a:r>
              <a:t>Off-chain Channel Termination</a:t>
            </a:r>
          </a:p>
        </p:txBody>
      </p:sp>
      <p:pic>
        <p:nvPicPr>
          <p:cNvPr id="237" name="image1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71151" y="3027759"/>
            <a:ext cx="4986957" cy="2871747"/>
          </a:xfrm>
          <a:prstGeom prst="rect">
            <a:avLst/>
          </a:prstGeom>
          <a:ln w="12700">
            <a:miter lim="400000"/>
          </a:ln>
        </p:spPr>
      </p:pic>
      <p:sp>
        <p:nvSpPr>
          <p:cNvPr id="238" name="Shape 238"/>
          <p:cNvSpPr/>
          <p:nvPr/>
        </p:nvSpPr>
        <p:spPr>
          <a:xfrm>
            <a:off x="837554" y="3361393"/>
            <a:ext cx="6291605" cy="254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1">
                <a:latin typeface="Palatino"/>
                <a:ea typeface="Palatino"/>
                <a:cs typeface="Palatino"/>
                <a:sym typeface="Palatino"/>
              </a:defRPr>
            </a:pPr>
            <a:r>
              <a:t>Advantage:</a:t>
            </a:r>
          </a:p>
          <a:p>
            <a:pPr marL="313266" indent="-313266" algn="l">
              <a:buSzPct val="75000"/>
              <a:buChar char="•"/>
              <a:defRPr>
                <a:latin typeface="Palatino"/>
                <a:ea typeface="Palatino"/>
                <a:cs typeface="Palatino"/>
                <a:sym typeface="Palatino"/>
              </a:defRPr>
            </a:pPr>
            <a:r>
              <a:t> the funds become available immediately and can be used for future payments</a:t>
            </a:r>
          </a:p>
          <a:p>
            <a:pPr marL="313266" indent="-313266" algn="l">
              <a:buSzPct val="75000"/>
              <a:buChar char="•"/>
              <a:defRPr>
                <a:latin typeface="Palatino"/>
                <a:ea typeface="Palatino"/>
                <a:cs typeface="Palatino"/>
                <a:sym typeface="Palatino"/>
              </a:defRPr>
            </a:pPr>
            <a:r>
              <a:t>reduces the amount of transactions that must be placed onto the blockchain</a:t>
            </a:r>
          </a:p>
        </p:txBody>
      </p:sp>
      <p:sp>
        <p:nvSpPr>
          <p:cNvPr id="239" name="Shape 239"/>
          <p:cNvSpPr/>
          <p:nvPr/>
        </p:nvSpPr>
        <p:spPr>
          <a:xfrm>
            <a:off x="2206881" y="7275455"/>
            <a:ext cx="8383466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>
                <a:latin typeface="Palatino"/>
                <a:ea typeface="Palatino"/>
                <a:cs typeface="Palatino"/>
                <a:sym typeface="Palatino"/>
              </a:defRPr>
            </a:pPr>
            <a:r>
              <a:t>!! Teechain is able to terminate channels off-chain </a:t>
            </a:r>
            <a:r>
              <a:rPr b="1"/>
              <a:t>if two nodes of the Teechain network share at least two payment paths. !!</a:t>
            </a:r>
          </a:p>
        </p:txBody>
      </p:sp>
      <p:sp>
        <p:nvSpPr>
          <p:cNvPr id="240" name="Shape 240"/>
          <p:cNvSpPr/>
          <p:nvPr>
            <p:ph type="sldNum" sz="quarter" idx="4294967295"/>
          </p:nvPr>
        </p:nvSpPr>
        <p:spPr>
          <a:xfrm>
            <a:off x="6324598" y="9258300"/>
            <a:ext cx="342901" cy="406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/>
          <p:nvPr>
            <p:ph type="title"/>
          </p:nvPr>
        </p:nvSpPr>
        <p:spPr>
          <a:xfrm>
            <a:off x="508000" y="542761"/>
            <a:ext cx="11988800" cy="24130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B0564E"/>
                </a:solidFill>
                <a:latin typeface="Bodoni SvtyTwo ITC TT-Bold"/>
                <a:ea typeface="Bodoni SvtyTwo ITC TT-Bold"/>
                <a:cs typeface="Bodoni SvtyTwo ITC TT-Bold"/>
                <a:sym typeface="Bodoni SvtyTwo ITC TT-Bold"/>
              </a:defRPr>
            </a:lvl1pPr>
          </a:lstStyle>
          <a:p>
            <a:pPr/>
            <a:r>
              <a:t>Fault Tolerance</a:t>
            </a:r>
          </a:p>
        </p:txBody>
      </p:sp>
      <p:sp>
        <p:nvSpPr>
          <p:cNvPr id="243" name="Shape 243"/>
          <p:cNvSpPr/>
          <p:nvPr/>
        </p:nvSpPr>
        <p:spPr>
          <a:xfrm>
            <a:off x="1506046" y="2771683"/>
            <a:ext cx="4728866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latin typeface="Palatino"/>
                <a:ea typeface="Palatino"/>
                <a:cs typeface="Palatino"/>
                <a:sym typeface="Palatino"/>
              </a:defRPr>
            </a:pPr>
            <a:r>
              <a:t>To avoid </a:t>
            </a:r>
            <a:r>
              <a:rPr b="1"/>
              <a:t>permanent</a:t>
            </a:r>
            <a:r>
              <a:t> loss of funds:</a:t>
            </a:r>
          </a:p>
        </p:txBody>
      </p:sp>
      <p:sp>
        <p:nvSpPr>
          <p:cNvPr id="244" name="Shape 244"/>
          <p:cNvSpPr/>
          <p:nvPr/>
        </p:nvSpPr>
        <p:spPr>
          <a:xfrm>
            <a:off x="1545165" y="3874110"/>
            <a:ext cx="2829224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1. Persistent Storage</a:t>
            </a:r>
          </a:p>
        </p:txBody>
      </p:sp>
      <p:sp>
        <p:nvSpPr>
          <p:cNvPr id="245" name="Shape 245"/>
          <p:cNvSpPr/>
          <p:nvPr/>
        </p:nvSpPr>
        <p:spPr>
          <a:xfrm>
            <a:off x="1540949" y="4772828"/>
            <a:ext cx="5497861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2. TEE State Replication: Backup Chains</a:t>
            </a:r>
          </a:p>
        </p:txBody>
      </p:sp>
      <p:sp>
        <p:nvSpPr>
          <p:cNvPr id="246" name="Shape 246"/>
          <p:cNvSpPr/>
          <p:nvPr>
            <p:ph type="sldNum" sz="quarter" idx="4294967295"/>
          </p:nvPr>
        </p:nvSpPr>
        <p:spPr>
          <a:xfrm>
            <a:off x="6324598" y="9258300"/>
            <a:ext cx="342901" cy="406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type="title"/>
          </p:nvPr>
        </p:nvSpPr>
        <p:spPr>
          <a:xfrm>
            <a:off x="705915" y="374188"/>
            <a:ext cx="11592970" cy="16053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B0564E"/>
                </a:solidFill>
                <a:latin typeface="Bodoni SvtyTwo ITC TT-Bold"/>
                <a:ea typeface="Bodoni SvtyTwo ITC TT-Bold"/>
                <a:cs typeface="Bodoni SvtyTwo ITC TT-Bold"/>
                <a:sym typeface="Bodoni SvtyTwo ITC TT-Bold"/>
              </a:defRPr>
            </a:lvl1pPr>
          </a:lstStyle>
          <a:p>
            <a:pPr/>
            <a:r>
              <a:t>BLOCKCHAIN PROTOCOLS  </a:t>
            </a:r>
          </a:p>
        </p:txBody>
      </p:sp>
      <p:sp>
        <p:nvSpPr>
          <p:cNvPr id="139" name="Shape 139"/>
          <p:cNvSpPr/>
          <p:nvPr/>
        </p:nvSpPr>
        <p:spPr>
          <a:xfrm>
            <a:off x="1294238" y="2048388"/>
            <a:ext cx="10165358" cy="294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13266" indent="-313266" algn="l">
              <a:buSzPct val="75000"/>
              <a:buChar char="•"/>
              <a:defRPr>
                <a:latin typeface="Palatino"/>
                <a:ea typeface="Palatino"/>
                <a:cs typeface="Palatino"/>
                <a:sym typeface="Palatino"/>
              </a:defRPr>
            </a:pPr>
            <a:r>
              <a:t>are used to power Bitcoin cryptocurrency </a:t>
            </a:r>
          </a:p>
          <a:p>
            <a:pPr algn="l">
              <a:defRPr>
                <a:latin typeface="Palatino"/>
                <a:ea typeface="Palatino"/>
                <a:cs typeface="Palatino"/>
                <a:sym typeface="Palatino"/>
              </a:defRPr>
            </a:pPr>
          </a:p>
          <a:p>
            <a:pPr marL="313266" indent="-313266" algn="l">
              <a:buSzPct val="75000"/>
              <a:buChar char="•"/>
              <a:defRPr>
                <a:latin typeface="Palatino"/>
                <a:ea typeface="Palatino"/>
                <a:cs typeface="Palatino"/>
                <a:sym typeface="Palatino"/>
              </a:defRPr>
            </a:pPr>
            <a:r>
              <a:t>enable fund transfers over a </a:t>
            </a:r>
            <a:r>
              <a:rPr b="1"/>
              <a:t>trustless</a:t>
            </a:r>
            <a:r>
              <a:t>, </a:t>
            </a:r>
            <a:r>
              <a:rPr b="1"/>
              <a:t>decentralized</a:t>
            </a:r>
            <a:r>
              <a:t> and </a:t>
            </a:r>
            <a:r>
              <a:rPr b="1"/>
              <a:t>global</a:t>
            </a:r>
            <a:r>
              <a:t> network .</a:t>
            </a:r>
          </a:p>
          <a:p>
            <a:pPr algn="l">
              <a:defRPr>
                <a:latin typeface="Palatino"/>
                <a:ea typeface="Palatino"/>
                <a:cs typeface="Palatino"/>
                <a:sym typeface="Palatino"/>
              </a:defRPr>
            </a:pPr>
          </a:p>
          <a:p>
            <a:pPr marL="313266" indent="-313266" algn="l">
              <a:buSzPct val="75000"/>
              <a:buChar char="•"/>
              <a:defRPr>
                <a:latin typeface="Palatino"/>
                <a:ea typeface="Palatino"/>
                <a:cs typeface="Palatino"/>
                <a:sym typeface="Palatino"/>
              </a:defRPr>
            </a:pPr>
            <a:r>
              <a:t>robust and secure              </a:t>
            </a:r>
          </a:p>
          <a:p>
            <a:pPr>
              <a:defRPr>
                <a:latin typeface="Palatino"/>
                <a:ea typeface="Palatino"/>
                <a:cs typeface="Palatino"/>
                <a:sym typeface="Palatino"/>
              </a:defRPr>
            </a:pPr>
            <a:r>
              <a:t>   </a:t>
            </a:r>
          </a:p>
        </p:txBody>
      </p:sp>
      <p:sp>
        <p:nvSpPr>
          <p:cNvPr id="140" name="Shape 140"/>
          <p:cNvSpPr/>
          <p:nvPr/>
        </p:nvSpPr>
        <p:spPr>
          <a:xfrm>
            <a:off x="1296360" y="6289452"/>
            <a:ext cx="8838903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>
                <a:latin typeface="Palatino"/>
                <a:ea typeface="Palatino"/>
                <a:cs typeface="Palatino"/>
                <a:sym typeface="Palatino"/>
              </a:defRPr>
            </a:pPr>
            <a:r>
              <a:t>greatest weakness</a:t>
            </a:r>
            <a:r>
              <a:rPr b="0"/>
              <a:t> : performance limited by the rate and latency </a:t>
            </a:r>
          </a:p>
        </p:txBody>
      </p:sp>
      <p:sp>
        <p:nvSpPr>
          <p:cNvPr id="141" name="Shape 141"/>
          <p:cNvSpPr/>
          <p:nvPr>
            <p:ph type="sldNum" sz="quarter" idx="4294967295"/>
          </p:nvPr>
        </p:nvSpPr>
        <p:spPr>
          <a:xfrm>
            <a:off x="6381748" y="9258300"/>
            <a:ext cx="228601" cy="406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>
            <p:ph type="title"/>
          </p:nvPr>
        </p:nvSpPr>
        <p:spPr>
          <a:xfrm>
            <a:off x="256357" y="782419"/>
            <a:ext cx="11988803" cy="24130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B0564E"/>
                </a:solidFill>
                <a:latin typeface="Bodoni SvtyTwo ITC TT-Bold"/>
                <a:ea typeface="Bodoni SvtyTwo ITC TT-Bold"/>
                <a:cs typeface="Bodoni SvtyTwo ITC TT-Bold"/>
                <a:sym typeface="Bodoni SvtyTwo ITC TT-Bold"/>
              </a:defRPr>
            </a:lvl1pPr>
          </a:lstStyle>
          <a:p>
            <a:pPr/>
            <a:r>
              <a:t>Performance Evaluation</a:t>
            </a:r>
          </a:p>
        </p:txBody>
      </p:sp>
      <p:sp>
        <p:nvSpPr>
          <p:cNvPr id="249" name="Shape 249"/>
          <p:cNvSpPr/>
          <p:nvPr/>
        </p:nvSpPr>
        <p:spPr>
          <a:xfrm>
            <a:off x="507999" y="3305791"/>
            <a:ext cx="11988803" cy="416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13266" indent="-313266" algn="l">
              <a:buSzPct val="75000"/>
              <a:buChar char="•"/>
              <a:defRPr>
                <a:latin typeface="Palatino"/>
                <a:ea typeface="Palatino"/>
                <a:cs typeface="Palatino"/>
                <a:sym typeface="Palatino"/>
              </a:defRPr>
            </a:pPr>
            <a:r>
              <a:t>throughput and latency of payment channels and payment chains are measured</a:t>
            </a:r>
          </a:p>
          <a:p>
            <a:pPr marL="313266" indent="-313266" algn="l">
              <a:buSzPct val="75000"/>
              <a:buChar char="•"/>
              <a:defRPr>
                <a:latin typeface="Palatino"/>
                <a:ea typeface="Palatino"/>
                <a:cs typeface="Palatino"/>
                <a:sym typeface="Palatino"/>
              </a:defRPr>
            </a:pPr>
            <a:r>
              <a:t> Teechain nodes use either persistent storage or chain replication (to understand the impact of fault tolerance)</a:t>
            </a:r>
          </a:p>
          <a:p>
            <a:pPr marL="313266" indent="-313266" algn="l">
              <a:buSzPct val="75000"/>
              <a:buChar char="•"/>
              <a:defRPr>
                <a:latin typeface="Palatino"/>
                <a:ea typeface="Palatino"/>
                <a:cs typeface="Palatino"/>
                <a:sym typeface="Palatino"/>
              </a:defRPr>
            </a:pPr>
            <a:r>
              <a:t> </a:t>
            </a:r>
            <a:r>
              <a:rPr b="1"/>
              <a:t>throughput</a:t>
            </a:r>
            <a:r>
              <a:t>  -&gt; maximum number of transactions sent on a channel or a chain per second. </a:t>
            </a:r>
          </a:p>
          <a:p>
            <a:pPr marL="313266" indent="-313266" algn="l">
              <a:buSzPct val="75000"/>
              <a:buChar char="•"/>
              <a:defRPr>
                <a:latin typeface="Palatino"/>
                <a:ea typeface="Palatino"/>
                <a:cs typeface="Palatino"/>
                <a:sym typeface="Palatino"/>
              </a:defRPr>
            </a:pPr>
            <a:r>
              <a:t> measuring the throughput -&gt; send x payments to the counterparty and measure the time ∆t from the initiation of the first payment until the receipt of the x-th acknowledgement. </a:t>
            </a:r>
          </a:p>
          <a:p>
            <a:pPr marL="313266" indent="-313266" algn="l">
              <a:buSzPct val="75000"/>
              <a:buChar char="•"/>
              <a:defRPr b="1">
                <a:latin typeface="Palatino"/>
                <a:ea typeface="Palatino"/>
                <a:cs typeface="Palatino"/>
                <a:sym typeface="Palatino"/>
              </a:defRPr>
            </a:pPr>
            <a:r>
              <a:t>latency</a:t>
            </a:r>
            <a:r>
              <a:rPr b="0"/>
              <a:t> -&gt; the time measured from the moment a payment is issued until the acknowledgement for that payment is received.</a:t>
            </a:r>
          </a:p>
        </p:txBody>
      </p:sp>
      <p:sp>
        <p:nvSpPr>
          <p:cNvPr id="250" name="Shape 250"/>
          <p:cNvSpPr/>
          <p:nvPr>
            <p:ph type="sldNum" sz="quarter" idx="4294967295"/>
          </p:nvPr>
        </p:nvSpPr>
        <p:spPr>
          <a:xfrm>
            <a:off x="6324598" y="9258300"/>
            <a:ext cx="342901" cy="406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image1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50994" y="1408177"/>
            <a:ext cx="5946324" cy="3424201"/>
          </a:xfrm>
          <a:prstGeom prst="rect">
            <a:avLst/>
          </a:prstGeom>
          <a:ln w="12700">
            <a:miter lim="400000"/>
          </a:ln>
        </p:spPr>
      </p:pic>
      <p:sp>
        <p:nvSpPr>
          <p:cNvPr id="253" name="Shape 253"/>
          <p:cNvSpPr/>
          <p:nvPr/>
        </p:nvSpPr>
        <p:spPr>
          <a:xfrm>
            <a:off x="5294045" y="4381975"/>
            <a:ext cx="2000912" cy="279025"/>
          </a:xfrm>
          <a:prstGeom prst="rect">
            <a:avLst/>
          </a:prstGeom>
          <a:solidFill>
            <a:srgbClr val="E7CA7C">
              <a:alpha val="42198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  <a:latin typeface="Palatino"/>
                <a:ea typeface="Palatino"/>
                <a:cs typeface="Palatino"/>
                <a:sym typeface="Palatino"/>
              </a:defRPr>
            </a:pPr>
          </a:p>
        </p:txBody>
      </p:sp>
      <p:pic>
        <p:nvPicPr>
          <p:cNvPr id="254" name="image1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50994" y="5794816"/>
            <a:ext cx="5946324" cy="3424200"/>
          </a:xfrm>
          <a:prstGeom prst="rect">
            <a:avLst/>
          </a:prstGeom>
          <a:ln w="12700">
            <a:miter lim="400000"/>
          </a:ln>
        </p:spPr>
      </p:pic>
      <p:sp>
        <p:nvSpPr>
          <p:cNvPr id="255" name="Shape 255"/>
          <p:cNvSpPr/>
          <p:nvPr/>
        </p:nvSpPr>
        <p:spPr>
          <a:xfrm>
            <a:off x="5405985" y="8506759"/>
            <a:ext cx="1574115" cy="279025"/>
          </a:xfrm>
          <a:prstGeom prst="rect">
            <a:avLst/>
          </a:prstGeom>
          <a:solidFill>
            <a:srgbClr val="E7CA7C">
              <a:alpha val="42198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  <a:latin typeface="Palatino"/>
                <a:ea typeface="Palatino"/>
                <a:cs typeface="Palatino"/>
                <a:sym typeface="Palatino"/>
              </a:defRPr>
            </a:pPr>
          </a:p>
        </p:txBody>
      </p:sp>
      <p:sp>
        <p:nvSpPr>
          <p:cNvPr id="256" name="Shape 256"/>
          <p:cNvSpPr/>
          <p:nvPr/>
        </p:nvSpPr>
        <p:spPr>
          <a:xfrm>
            <a:off x="8053100" y="5934691"/>
            <a:ext cx="3694081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three step payment chain : UK1 -&gt; US -&gt; UK2</a:t>
            </a:r>
          </a:p>
        </p:txBody>
      </p:sp>
      <p:sp>
        <p:nvSpPr>
          <p:cNvPr id="257" name="Shape 257"/>
          <p:cNvSpPr/>
          <p:nvPr/>
        </p:nvSpPr>
        <p:spPr>
          <a:xfrm>
            <a:off x="8162207" y="6970976"/>
            <a:ext cx="3836611" cy="213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>
                <a:latin typeface="Palatino"/>
                <a:ea typeface="Palatino"/>
                <a:cs typeface="Palatino"/>
                <a:sym typeface="Palatino"/>
              </a:defRPr>
            </a:pPr>
            <a:r>
              <a:t>Teechain : requires 3 RR</a:t>
            </a:r>
          </a:p>
          <a:p>
            <a:pPr algn="l">
              <a:defRPr>
                <a:latin typeface="Palatino"/>
                <a:ea typeface="Palatino"/>
                <a:cs typeface="Palatino"/>
                <a:sym typeface="Palatino"/>
              </a:defRPr>
            </a:pPr>
            <a:r>
              <a:t>LN : requires 1.5 RR</a:t>
            </a:r>
          </a:p>
          <a:p>
            <a:pPr algn="l">
              <a:defRPr>
                <a:latin typeface="Palatino"/>
                <a:ea typeface="Palatino"/>
                <a:cs typeface="Palatino"/>
                <a:sym typeface="Palatino"/>
              </a:defRPr>
            </a:pPr>
            <a:r>
              <a:t>for chain replication , persistent storage  : additional RRs</a:t>
            </a:r>
          </a:p>
        </p:txBody>
      </p:sp>
      <p:sp>
        <p:nvSpPr>
          <p:cNvPr id="258" name="Shape 258"/>
          <p:cNvSpPr/>
          <p:nvPr>
            <p:ph type="sldNum" sz="quarter" idx="4294967295"/>
          </p:nvPr>
        </p:nvSpPr>
        <p:spPr>
          <a:xfrm>
            <a:off x="6324598" y="9258300"/>
            <a:ext cx="342901" cy="406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/>
          <p:nvPr>
            <p:ph type="title"/>
          </p:nvPr>
        </p:nvSpPr>
        <p:spPr>
          <a:xfrm>
            <a:off x="508000" y="2699684"/>
            <a:ext cx="11988800" cy="2413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B0564E"/>
                </a:solidFill>
                <a:latin typeface="Bodoni SvtyTwo ITC TT-Bold"/>
                <a:ea typeface="Bodoni SvtyTwo ITC TT-Bold"/>
                <a:cs typeface="Bodoni SvtyTwo ITC TT-Bold"/>
                <a:sym typeface="Bodoni SvtyTwo ITC TT-Bold"/>
              </a:defRPr>
            </a:lvl1pPr>
          </a:lstStyle>
          <a:p>
            <a:pPr/>
            <a:r>
              <a:t>Thank you for your attention!</a:t>
            </a:r>
          </a:p>
        </p:txBody>
      </p:sp>
      <p:sp>
        <p:nvSpPr>
          <p:cNvPr id="261" name="Shape 261"/>
          <p:cNvSpPr/>
          <p:nvPr>
            <p:ph type="sldNum" sz="quarter" idx="4294967295"/>
          </p:nvPr>
        </p:nvSpPr>
        <p:spPr>
          <a:xfrm>
            <a:off x="6324598" y="9258300"/>
            <a:ext cx="342901" cy="406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type="title"/>
          </p:nvPr>
        </p:nvSpPr>
        <p:spPr>
          <a:xfrm>
            <a:off x="255333" y="-288438"/>
            <a:ext cx="11988803" cy="2413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B0564E"/>
                </a:solidFill>
                <a:latin typeface="Bodoni SvtyTwo ITC TT-Bold"/>
                <a:ea typeface="Bodoni SvtyTwo ITC TT-Bold"/>
                <a:cs typeface="Bodoni SvtyTwo ITC TT-Bold"/>
                <a:sym typeface="Bodoni SvtyTwo ITC TT-Bold"/>
              </a:defRPr>
            </a:lvl1pPr>
          </a:lstStyle>
          <a:p>
            <a:pPr/>
            <a:r>
              <a:t>BITCOIN</a:t>
            </a:r>
          </a:p>
        </p:txBody>
      </p:sp>
      <p:sp>
        <p:nvSpPr>
          <p:cNvPr id="144" name="Shape 144"/>
          <p:cNvSpPr/>
          <p:nvPr/>
        </p:nvSpPr>
        <p:spPr>
          <a:xfrm>
            <a:off x="329992" y="2387599"/>
            <a:ext cx="12344817" cy="497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13266" indent="-313266" algn="l">
              <a:buSzPct val="75000"/>
              <a:buChar char="•"/>
              <a:defRPr>
                <a:latin typeface="Palatino"/>
                <a:ea typeface="Palatino"/>
                <a:cs typeface="Palatino"/>
                <a:sym typeface="Palatino"/>
              </a:defRPr>
            </a:pPr>
            <a:r>
              <a:t>digital crytocurrency</a:t>
            </a:r>
          </a:p>
          <a:p>
            <a:pPr marL="313266" indent="-313266" algn="l">
              <a:buSzPct val="75000"/>
              <a:buChar char="•"/>
              <a:defRPr>
                <a:latin typeface="Palatino"/>
                <a:ea typeface="Palatino"/>
                <a:cs typeface="Palatino"/>
                <a:sym typeface="Palatino"/>
              </a:defRPr>
            </a:pPr>
          </a:p>
          <a:p>
            <a:pPr marL="313266" indent="-313266" algn="l">
              <a:buSzPct val="75000"/>
              <a:buChar char="•"/>
              <a:defRPr>
                <a:latin typeface="Palatino"/>
                <a:ea typeface="Palatino"/>
                <a:cs typeface="Palatino"/>
                <a:sym typeface="Palatino"/>
              </a:defRPr>
            </a:pPr>
            <a:r>
              <a:t>bitcoin adress associated with public/private keypair</a:t>
            </a:r>
          </a:p>
          <a:p>
            <a:pPr marL="313266" indent="-313266" algn="l">
              <a:buSzPct val="75000"/>
              <a:buChar char="•"/>
              <a:defRPr>
                <a:latin typeface="Palatino"/>
                <a:ea typeface="Palatino"/>
                <a:cs typeface="Palatino"/>
                <a:sym typeface="Palatino"/>
              </a:defRPr>
            </a:pPr>
          </a:p>
          <a:p>
            <a:pPr marL="313266" indent="-313266" algn="l">
              <a:buSzPct val="75000"/>
              <a:buChar char="•"/>
              <a:defRPr>
                <a:latin typeface="Palatino"/>
                <a:ea typeface="Palatino"/>
                <a:cs typeface="Palatino"/>
                <a:sym typeface="Palatino"/>
              </a:defRPr>
            </a:pPr>
            <a:r>
              <a:t>Bitcoin transactions: pieces of info conveying which funds are to be transferred between which Bitcoin addresses.</a:t>
            </a:r>
          </a:p>
          <a:p>
            <a:pPr marL="313266" indent="-313266" algn="l">
              <a:buSzPct val="75000"/>
              <a:buChar char="•"/>
              <a:defRPr>
                <a:latin typeface="Palatino"/>
                <a:ea typeface="Palatino"/>
                <a:cs typeface="Palatino"/>
                <a:sym typeface="Palatino"/>
              </a:defRPr>
            </a:pPr>
          </a:p>
          <a:p>
            <a:pPr marL="313266" indent="-313266" algn="l">
              <a:buSzPct val="75000"/>
              <a:buChar char="•"/>
              <a:defRPr>
                <a:latin typeface="Palatino"/>
                <a:ea typeface="Palatino"/>
                <a:cs typeface="Palatino"/>
                <a:sym typeface="Palatino"/>
              </a:defRPr>
            </a:pPr>
            <a:r>
              <a:t>Transaction inputs : unspent transaction output(UTXOs)</a:t>
            </a:r>
          </a:p>
          <a:p>
            <a:pPr marL="313266" indent="-313266" algn="l">
              <a:buSzPct val="75000"/>
              <a:buChar char="•"/>
              <a:defRPr>
                <a:latin typeface="Palatino"/>
                <a:ea typeface="Palatino"/>
                <a:cs typeface="Palatino"/>
                <a:sym typeface="Palatino"/>
              </a:defRPr>
            </a:pPr>
          </a:p>
          <a:p>
            <a:pPr marL="313266" indent="-313266" algn="l">
              <a:buSzPct val="75000"/>
              <a:buChar char="•"/>
              <a:defRPr b="1">
                <a:latin typeface="Palatino"/>
                <a:ea typeface="Palatino"/>
                <a:cs typeface="Palatino"/>
                <a:sym typeface="Palatino"/>
              </a:defRPr>
            </a:pPr>
            <a:r>
              <a:t>script</a:t>
            </a:r>
            <a:r>
              <a:rPr b="0"/>
              <a:t> : specified within each UTXO , to prove ownership of the UTXO</a:t>
            </a:r>
          </a:p>
          <a:p>
            <a:pPr marL="313266" indent="-313266" algn="l">
              <a:buSzPct val="75000"/>
              <a:buChar char="•"/>
              <a:defRPr>
                <a:latin typeface="Palatino"/>
                <a:ea typeface="Palatino"/>
                <a:cs typeface="Palatino"/>
                <a:sym typeface="Palatino"/>
              </a:defRPr>
            </a:pPr>
          </a:p>
          <a:p>
            <a:pPr marL="313266" indent="-313266" algn="l">
              <a:buSzPct val="75000"/>
              <a:buChar char="•"/>
              <a:defRPr>
                <a:latin typeface="Palatino"/>
                <a:ea typeface="Palatino"/>
                <a:cs typeface="Palatino"/>
                <a:sym typeface="Palatino"/>
              </a:defRPr>
            </a:pPr>
            <a:r>
              <a:t>each peer (or node ) -&gt;  updates a copy of the (append-only) bitcoin blockchain</a:t>
            </a:r>
          </a:p>
        </p:txBody>
      </p:sp>
      <p:sp>
        <p:nvSpPr>
          <p:cNvPr id="145" name="Shape 145"/>
          <p:cNvSpPr/>
          <p:nvPr/>
        </p:nvSpPr>
        <p:spPr>
          <a:xfrm>
            <a:off x="1606798" y="8085566"/>
            <a:ext cx="8685564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1">
                <a:solidFill>
                  <a:srgbClr val="B0564E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t>Performance limitation</a:t>
            </a:r>
            <a:r>
              <a:rPr b="0"/>
              <a:t> </a:t>
            </a:r>
            <a:r>
              <a:rPr b="0">
                <a:solidFill>
                  <a:srgbClr val="414141"/>
                </a:solidFill>
              </a:rPr>
              <a:t>: only a handful of transactions per second and requires waiting 10’s of minutes before providing the transaction confirmation </a:t>
            </a:r>
          </a:p>
        </p:txBody>
      </p:sp>
      <p:sp>
        <p:nvSpPr>
          <p:cNvPr id="146" name="Shape 146"/>
          <p:cNvSpPr/>
          <p:nvPr>
            <p:ph type="sldNum" sz="quarter" idx="4294967295"/>
          </p:nvPr>
        </p:nvSpPr>
        <p:spPr>
          <a:xfrm>
            <a:off x="6381748" y="9258300"/>
            <a:ext cx="228601" cy="406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title"/>
          </p:nvPr>
        </p:nvSpPr>
        <p:spPr>
          <a:xfrm>
            <a:off x="508000" y="280370"/>
            <a:ext cx="11988800" cy="24130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B0564E"/>
                </a:solidFill>
                <a:latin typeface="Bodoni SvtyTwo ITC TT-Bold"/>
                <a:ea typeface="Bodoni SvtyTwo ITC TT-Bold"/>
                <a:cs typeface="Bodoni SvtyTwo ITC TT-Bold"/>
                <a:sym typeface="Bodoni SvtyTwo ITC TT-Bold"/>
              </a:defRPr>
            </a:lvl1pPr>
          </a:lstStyle>
          <a:p>
            <a:pPr/>
            <a:r>
              <a:t>TEE</a:t>
            </a:r>
          </a:p>
        </p:txBody>
      </p:sp>
      <p:sp>
        <p:nvSpPr>
          <p:cNvPr id="149" name="Shape 149"/>
          <p:cNvSpPr/>
          <p:nvPr/>
        </p:nvSpPr>
        <p:spPr>
          <a:xfrm>
            <a:off x="1220143" y="2669947"/>
            <a:ext cx="9803987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13266" indent="-313266" algn="l">
              <a:buSzPct val="75000"/>
              <a:buChar char="•"/>
              <a:defRPr>
                <a:latin typeface="Palatino"/>
                <a:ea typeface="Palatino"/>
                <a:cs typeface="Palatino"/>
                <a:sym typeface="Palatino"/>
              </a:defRPr>
            </a:pPr>
            <a:r>
              <a:t>CPU safeguards the confidentiality and integrity of code</a:t>
            </a:r>
          </a:p>
          <a:p>
            <a:pPr marL="313266" indent="-313266" algn="l">
              <a:buSzPct val="75000"/>
              <a:buChar char="•"/>
              <a:defRPr>
                <a:latin typeface="Palatino"/>
                <a:ea typeface="Palatino"/>
                <a:cs typeface="Palatino"/>
                <a:sym typeface="Palatino"/>
              </a:defRPr>
            </a:pPr>
            <a:r>
              <a:t>allow code to run in a trusted environment called an enclave</a:t>
            </a:r>
          </a:p>
        </p:txBody>
      </p:sp>
      <p:sp>
        <p:nvSpPr>
          <p:cNvPr id="150" name="Shape 150"/>
          <p:cNvSpPr/>
          <p:nvPr/>
        </p:nvSpPr>
        <p:spPr>
          <a:xfrm>
            <a:off x="1450867" y="5308561"/>
            <a:ext cx="4497173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440266" indent="-440266" algn="l">
              <a:buSzPct val="100000"/>
              <a:buAutoNum type="arabicPeriod" startAt="1"/>
              <a:defRPr>
                <a:latin typeface="Palatino"/>
                <a:ea typeface="Palatino"/>
                <a:cs typeface="Palatino"/>
                <a:sym typeface="Palatino"/>
              </a:defRPr>
            </a:pPr>
            <a:r>
              <a:t>Code and Memory Isolation </a:t>
            </a:r>
          </a:p>
          <a:p>
            <a:pPr marL="440266" indent="-440266" algn="l">
              <a:buSzPct val="100000"/>
              <a:buAutoNum type="arabicPeriod" startAt="1"/>
              <a:defRPr>
                <a:latin typeface="Palatino"/>
                <a:ea typeface="Palatino"/>
                <a:cs typeface="Palatino"/>
                <a:sym typeface="Palatino"/>
              </a:defRPr>
            </a:pPr>
            <a:r>
              <a:t>Remote Attestation </a:t>
            </a:r>
          </a:p>
        </p:txBody>
      </p:sp>
      <p:sp>
        <p:nvSpPr>
          <p:cNvPr id="151" name="Shape 151"/>
          <p:cNvSpPr/>
          <p:nvPr>
            <p:ph type="sldNum" sz="quarter" idx="4294967295"/>
          </p:nvPr>
        </p:nvSpPr>
        <p:spPr>
          <a:xfrm>
            <a:off x="6381748" y="9258300"/>
            <a:ext cx="228601" cy="406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type="title"/>
          </p:nvPr>
        </p:nvSpPr>
        <p:spPr>
          <a:xfrm>
            <a:off x="895547" y="254000"/>
            <a:ext cx="11931454" cy="241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B0564E"/>
                </a:solidFill>
                <a:latin typeface="Bodoni SvtyTwo ITC TT-Bold"/>
                <a:ea typeface="Bodoni SvtyTwo ITC TT-Bold"/>
                <a:cs typeface="Bodoni SvtyTwo ITC TT-Bold"/>
                <a:sym typeface="Bodoni SvtyTwo ITC TT-Bold"/>
              </a:defRPr>
            </a:lvl1pPr>
          </a:lstStyle>
          <a:p>
            <a:pPr/>
            <a:r>
              <a:t>TEECHAIN</a:t>
            </a:r>
          </a:p>
        </p:txBody>
      </p:sp>
      <p:sp>
        <p:nvSpPr>
          <p:cNvPr id="154" name="Shape 154"/>
          <p:cNvSpPr/>
          <p:nvPr/>
        </p:nvSpPr>
        <p:spPr>
          <a:xfrm>
            <a:off x="895547" y="3403599"/>
            <a:ext cx="11931454" cy="294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1">
                <a:latin typeface="Palatino"/>
                <a:ea typeface="Palatino"/>
                <a:cs typeface="Palatino"/>
                <a:sym typeface="Palatino"/>
              </a:defRPr>
            </a:pPr>
            <a:r>
              <a:t>Definition </a:t>
            </a:r>
            <a:r>
              <a:rPr b="0"/>
              <a:t>: a payment channel and multi-hop payment protocol that supports </a:t>
            </a:r>
            <a:r>
              <a:t>practical</a:t>
            </a:r>
            <a:r>
              <a:rPr b="0"/>
              <a:t> , </a:t>
            </a:r>
            <a:r>
              <a:t>efficient</a:t>
            </a:r>
            <a:r>
              <a:rPr b="0"/>
              <a:t> and </a:t>
            </a:r>
            <a:r>
              <a:t>secure</a:t>
            </a:r>
            <a:r>
              <a:rPr b="0"/>
              <a:t> off-blockchain fund transfers .</a:t>
            </a:r>
          </a:p>
          <a:p>
            <a:pPr algn="l">
              <a:defRPr>
                <a:latin typeface="Palatino"/>
                <a:ea typeface="Palatino"/>
                <a:cs typeface="Palatino"/>
                <a:sym typeface="Palatino"/>
              </a:defRPr>
            </a:pPr>
          </a:p>
          <a:p>
            <a:pPr algn="l">
              <a:defRPr>
                <a:latin typeface="Palatino"/>
                <a:ea typeface="Palatino"/>
                <a:cs typeface="Palatino"/>
                <a:sym typeface="Palatino"/>
              </a:defRPr>
            </a:pPr>
          </a:p>
          <a:p>
            <a:pPr algn="l">
              <a:defRPr b="1">
                <a:latin typeface="Palatino"/>
                <a:ea typeface="Palatino"/>
                <a:cs typeface="Palatino"/>
                <a:sym typeface="Palatino"/>
              </a:defRPr>
            </a:pPr>
          </a:p>
          <a:p>
            <a:pPr algn="l">
              <a:defRPr b="1">
                <a:latin typeface="Palatino"/>
                <a:ea typeface="Palatino"/>
                <a:cs typeface="Palatino"/>
                <a:sym typeface="Palatino"/>
              </a:defRPr>
            </a:pPr>
          </a:p>
        </p:txBody>
      </p:sp>
      <p:sp>
        <p:nvSpPr>
          <p:cNvPr id="155" name="Shape 155"/>
          <p:cNvSpPr/>
          <p:nvPr/>
        </p:nvSpPr>
        <p:spPr>
          <a:xfrm>
            <a:off x="948405" y="5158956"/>
            <a:ext cx="9278393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>
                <a:latin typeface="Palatino"/>
                <a:ea typeface="Palatino"/>
                <a:cs typeface="Palatino"/>
                <a:sym typeface="Palatino"/>
              </a:defRPr>
            </a:pPr>
            <a:r>
              <a:t>goal</a:t>
            </a:r>
            <a:r>
              <a:rPr b="0"/>
              <a:t> : to overcome the limitations of underlying blockchain protocol</a:t>
            </a:r>
          </a:p>
        </p:txBody>
      </p:sp>
      <p:sp>
        <p:nvSpPr>
          <p:cNvPr id="156" name="Shape 156"/>
          <p:cNvSpPr/>
          <p:nvPr>
            <p:ph type="sldNum" sz="quarter" idx="4294967295"/>
          </p:nvPr>
        </p:nvSpPr>
        <p:spPr>
          <a:xfrm>
            <a:off x="6381748" y="9258300"/>
            <a:ext cx="228601" cy="406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type="title"/>
          </p:nvPr>
        </p:nvSpPr>
        <p:spPr>
          <a:xfrm>
            <a:off x="318499" y="406702"/>
            <a:ext cx="11988803" cy="2413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B0564E"/>
                </a:solidFill>
                <a:latin typeface="Bodoni SvtyTwo ITC TT-Bold"/>
                <a:ea typeface="Bodoni SvtyTwo ITC TT-Bold"/>
                <a:cs typeface="Bodoni SvtyTwo ITC TT-Bold"/>
                <a:sym typeface="Bodoni SvtyTwo ITC TT-Bold"/>
              </a:defRPr>
            </a:lvl1pPr>
          </a:lstStyle>
          <a:p>
            <a:pPr/>
            <a:r>
              <a:t>Approach</a:t>
            </a:r>
          </a:p>
        </p:txBody>
      </p:sp>
      <p:sp>
        <p:nvSpPr>
          <p:cNvPr id="159" name="Shape 159"/>
          <p:cNvSpPr/>
          <p:nvPr/>
        </p:nvSpPr>
        <p:spPr>
          <a:xfrm>
            <a:off x="1242378" y="3789999"/>
            <a:ext cx="10520044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313266" indent="-313266" algn="l">
              <a:buSzPct val="75000"/>
              <a:buChar char="•"/>
              <a:defRPr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Exploits TEEs to enforce correct operation of mutually distrusting parties during off-chain fund exchanges</a:t>
            </a:r>
          </a:p>
        </p:txBody>
      </p:sp>
      <p:sp>
        <p:nvSpPr>
          <p:cNvPr id="160" name="Shape 160"/>
          <p:cNvSpPr/>
          <p:nvPr/>
        </p:nvSpPr>
        <p:spPr>
          <a:xfrm>
            <a:off x="1273990" y="2904000"/>
            <a:ext cx="4427769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313266" indent="-313266">
              <a:buSzPct val="75000"/>
              <a:buChar char="•"/>
              <a:defRPr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Runs  inside each party’s TEE</a:t>
            </a:r>
          </a:p>
        </p:txBody>
      </p:sp>
      <p:sp>
        <p:nvSpPr>
          <p:cNvPr id="161" name="Shape 161"/>
          <p:cNvSpPr/>
          <p:nvPr/>
        </p:nvSpPr>
        <p:spPr>
          <a:xfrm>
            <a:off x="1233541" y="5320529"/>
            <a:ext cx="11248588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313266" indent="-313266" algn="l">
              <a:buSzPct val="75000"/>
              <a:buChar char="•"/>
              <a:defRPr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Protocol to route payments across multiple payment channels (payment chains),                                         </a:t>
            </a:r>
          </a:p>
        </p:txBody>
      </p:sp>
      <p:sp>
        <p:nvSpPr>
          <p:cNvPr id="162" name="Shape 162"/>
          <p:cNvSpPr/>
          <p:nvPr>
            <p:ph type="sldNum" sz="quarter" idx="4294967295"/>
          </p:nvPr>
        </p:nvSpPr>
        <p:spPr>
          <a:xfrm>
            <a:off x="6381748" y="9258300"/>
            <a:ext cx="228601" cy="406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>
            <p:ph type="title"/>
          </p:nvPr>
        </p:nvSpPr>
        <p:spPr>
          <a:xfrm>
            <a:off x="823830" y="111926"/>
            <a:ext cx="11988803" cy="24130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B0564E"/>
                </a:solidFill>
                <a:latin typeface="Bodoni SvtyTwo ITC TT-Bold"/>
                <a:ea typeface="Bodoni SvtyTwo ITC TT-Bold"/>
                <a:cs typeface="Bodoni SvtyTwo ITC TT-Bold"/>
                <a:sym typeface="Bodoni SvtyTwo ITC TT-Bold"/>
              </a:defRPr>
            </a:lvl1pPr>
          </a:lstStyle>
          <a:p>
            <a:pPr/>
            <a:r>
              <a:t>Model and Assumptions </a:t>
            </a:r>
          </a:p>
        </p:txBody>
      </p:sp>
      <p:sp>
        <p:nvSpPr>
          <p:cNvPr id="165" name="Shape 165"/>
          <p:cNvSpPr/>
          <p:nvPr/>
        </p:nvSpPr>
        <p:spPr>
          <a:xfrm>
            <a:off x="276192" y="2750880"/>
            <a:ext cx="12452416" cy="294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numCol="2" spcCol="622619" anchor="ctr">
            <a:spAutoFit/>
          </a:bodyPr>
          <a:lstStyle/>
          <a:p>
            <a:pPr marL="440266" indent="-440266" algn="l">
              <a:buSzPct val="100000"/>
              <a:buAutoNum type="arabicPeriod" startAt="1"/>
              <a:defRPr>
                <a:latin typeface="Palatino"/>
                <a:ea typeface="Palatino"/>
                <a:cs typeface="Palatino"/>
                <a:sym typeface="Palatino"/>
              </a:defRPr>
            </a:pPr>
            <a:r>
              <a:t>mutually distrusting parties using a blockchain-based cryptocurrency to exchange funds</a:t>
            </a:r>
          </a:p>
          <a:p>
            <a:pPr marL="440266" indent="-440266" algn="l">
              <a:buSzPct val="100000"/>
              <a:buAutoNum type="arabicPeriod" startAt="1"/>
              <a:defRPr>
                <a:latin typeface="Palatino"/>
                <a:ea typeface="Palatino"/>
                <a:cs typeface="Palatino"/>
                <a:sym typeface="Palatino"/>
              </a:defRPr>
            </a:pPr>
            <a:r>
              <a:t>potentially malicious parties</a:t>
            </a:r>
          </a:p>
          <a:p>
            <a:pPr marL="440266" indent="-440266" algn="l">
              <a:buSzPct val="100000"/>
              <a:buAutoNum type="arabicPeriod" startAt="1"/>
              <a:defRPr>
                <a:latin typeface="Palatino"/>
                <a:ea typeface="Palatino"/>
                <a:cs typeface="Palatino"/>
                <a:sym typeface="Palatino"/>
              </a:defRPr>
            </a:pPr>
            <a:r>
              <a:t>parties are connected via a network, with some parties behind firewalls or network address translation (NAT).</a:t>
            </a:r>
          </a:p>
        </p:txBody>
      </p:sp>
      <p:pic>
        <p:nvPicPr>
          <p:cNvPr id="166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29186" y="5630986"/>
            <a:ext cx="9759287" cy="2513522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Shape 167"/>
          <p:cNvSpPr/>
          <p:nvPr>
            <p:ph type="sldNum" sz="quarter" idx="4294967295"/>
          </p:nvPr>
        </p:nvSpPr>
        <p:spPr>
          <a:xfrm>
            <a:off x="6381748" y="9258300"/>
            <a:ext cx="228601" cy="406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>
            <p:ph type="title"/>
          </p:nvPr>
        </p:nvSpPr>
        <p:spPr>
          <a:xfrm>
            <a:off x="771622" y="3430640"/>
            <a:ext cx="11988803" cy="3453550"/>
          </a:xfrm>
          <a:prstGeom prst="rect">
            <a:avLst/>
          </a:prstGeom>
        </p:spPr>
        <p:txBody>
          <a:bodyPr/>
          <a:lstStyle/>
          <a:p>
            <a:pPr algn="l" defTabSz="327152">
              <a:spcBef>
                <a:spcPts val="800"/>
              </a:spcBef>
              <a:defRPr sz="3900">
                <a:solidFill>
                  <a:srgbClr val="66635F"/>
                </a:solidFill>
              </a:defRPr>
            </a:pPr>
          </a:p>
          <a:p>
            <a:pPr algn="l" defTabSz="327152">
              <a:spcBef>
                <a:spcPts val="800"/>
              </a:spcBef>
              <a:defRPr sz="3100">
                <a:solidFill>
                  <a:srgbClr val="66635F"/>
                </a:solidFill>
              </a:defRPr>
            </a:pPr>
            <a:r>
              <a:t>Interaction with the blockchain:</a:t>
            </a:r>
          </a:p>
          <a:p>
            <a:pPr algn="l" defTabSz="327152">
              <a:spcBef>
                <a:spcPts val="800"/>
              </a:spcBef>
              <a:defRPr sz="3100">
                <a:solidFill>
                  <a:srgbClr val="66635F"/>
                </a:solidFill>
              </a:defRPr>
            </a:pPr>
            <a:r>
              <a:t> (i) when funds are deposited into the network</a:t>
            </a:r>
          </a:p>
          <a:p>
            <a:pPr algn="l" defTabSz="327152">
              <a:spcBef>
                <a:spcPts val="800"/>
              </a:spcBef>
              <a:defRPr sz="3100">
                <a:solidFill>
                  <a:srgbClr val="66635F"/>
                </a:solidFill>
              </a:defRPr>
            </a:pPr>
            <a:r>
              <a:t>(ii) when funds are released from the network</a:t>
            </a:r>
          </a:p>
          <a:p>
            <a:pPr algn="l" defTabSz="327152">
              <a:spcBef>
                <a:spcPts val="800"/>
              </a:spcBef>
              <a:defRPr sz="3100">
                <a:solidFill>
                  <a:srgbClr val="66635F"/>
                </a:solidFill>
              </a:defRPr>
            </a:pPr>
            <a:r>
              <a:t>(iii) when a new deposit is approved and assigned to a channel </a:t>
            </a:r>
          </a:p>
          <a:p>
            <a:pPr algn="l" defTabSz="327152">
              <a:spcBef>
                <a:spcPts val="800"/>
              </a:spcBef>
              <a:defRPr sz="3100">
                <a:solidFill>
                  <a:srgbClr val="66635F"/>
                </a:solidFill>
              </a:defRPr>
            </a:pPr>
            <a:r>
              <a:t>(iv) when payment channels are terminated</a:t>
            </a:r>
          </a:p>
        </p:txBody>
      </p:sp>
      <p:sp>
        <p:nvSpPr>
          <p:cNvPr id="170" name="Shape 170"/>
          <p:cNvSpPr/>
          <p:nvPr>
            <p:ph type="sldNum" sz="quarter" idx="4294967295"/>
          </p:nvPr>
        </p:nvSpPr>
        <p:spPr>
          <a:xfrm>
            <a:off x="6381748" y="9258300"/>
            <a:ext cx="228601" cy="406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71" name="Shape 171"/>
          <p:cNvSpPr/>
          <p:nvPr/>
        </p:nvSpPr>
        <p:spPr>
          <a:xfrm>
            <a:off x="804938" y="2951963"/>
            <a:ext cx="11922171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lnSpc>
                <a:spcPct val="90000"/>
              </a:lnSpc>
              <a:spcBef>
                <a:spcPts val="1600"/>
              </a:spcBef>
              <a:defRPr sz="4000">
                <a:solidFill>
                  <a:srgbClr val="66635F"/>
                </a:solidFill>
                <a:latin typeface="Bodoni SvtyTwo ITC TT-Bold"/>
                <a:ea typeface="Bodoni SvtyTwo ITC TT-Bold"/>
                <a:cs typeface="Bodoni SvtyTwo ITC TT-Bold"/>
                <a:sym typeface="Bodoni SvtyTwo ITC TT-Bold"/>
              </a:defRPr>
            </a:lvl1pPr>
          </a:lstStyle>
          <a:p>
            <a:pPr/>
            <a:r>
              <a:t>no direct way of verifying transactions !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type="title"/>
          </p:nvPr>
        </p:nvSpPr>
        <p:spPr>
          <a:xfrm>
            <a:off x="508000" y="238259"/>
            <a:ext cx="11988800" cy="24130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B0564E"/>
                </a:solidFill>
                <a:latin typeface="Bodoni SvtyTwo ITC TT-Bold"/>
                <a:ea typeface="Bodoni SvtyTwo ITC TT-Bold"/>
                <a:cs typeface="Bodoni SvtyTwo ITC TT-Bold"/>
                <a:sym typeface="Bodoni SvtyTwo ITC TT-Bold"/>
              </a:defRPr>
            </a:lvl1pPr>
          </a:lstStyle>
          <a:p>
            <a:pPr/>
            <a:r>
              <a:t>Payment channels</a:t>
            </a:r>
          </a:p>
        </p:txBody>
      </p:sp>
      <p:sp>
        <p:nvSpPr>
          <p:cNvPr id="174" name="Shape 174"/>
          <p:cNvSpPr/>
          <p:nvPr/>
        </p:nvSpPr>
        <p:spPr>
          <a:xfrm>
            <a:off x="579450" y="3775242"/>
            <a:ext cx="11845901" cy="254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1">
                <a:latin typeface="Palatino"/>
                <a:ea typeface="Palatino"/>
                <a:cs typeface="Palatino"/>
                <a:sym typeface="Palatino"/>
              </a:defRPr>
            </a:pPr>
            <a:r>
              <a:t>bidirectional</a:t>
            </a:r>
            <a:r>
              <a:rPr b="0"/>
              <a:t> payment channels between TEEs with </a:t>
            </a:r>
            <a:r>
              <a:t>direct network connectivity</a:t>
            </a:r>
          </a:p>
          <a:p>
            <a:pPr algn="l">
              <a:defRPr b="1">
                <a:latin typeface="Palatino"/>
                <a:ea typeface="Palatino"/>
                <a:cs typeface="Palatino"/>
                <a:sym typeface="Palatino"/>
              </a:defRPr>
            </a:pPr>
          </a:p>
          <a:p>
            <a:pPr algn="l">
              <a:defRPr>
                <a:latin typeface="Palatino"/>
                <a:ea typeface="Palatino"/>
                <a:cs typeface="Palatino"/>
                <a:sym typeface="Palatino"/>
              </a:defRPr>
            </a:pPr>
            <a:r>
              <a:t>enables two participants to exchange funds (without blockchain interaction)</a:t>
            </a:r>
          </a:p>
          <a:p>
            <a:pPr algn="l">
              <a:defRPr>
                <a:latin typeface="Palatino"/>
                <a:ea typeface="Palatino"/>
                <a:cs typeface="Palatino"/>
                <a:sym typeface="Palatino"/>
              </a:defRPr>
            </a:pPr>
          </a:p>
          <a:p>
            <a:pPr algn="l">
              <a:defRPr>
                <a:latin typeface="Palatino"/>
                <a:ea typeface="Palatino"/>
                <a:cs typeface="Palatino"/>
                <a:sym typeface="Palatino"/>
              </a:defRPr>
            </a:pPr>
            <a:r>
              <a:t>when a </a:t>
            </a:r>
            <a:r>
              <a:rPr b="1"/>
              <a:t>channel termination </a:t>
            </a:r>
            <a:r>
              <a:t>occurs -&gt; generating only a single blockchain transaction for the  final state of the channel </a:t>
            </a:r>
          </a:p>
        </p:txBody>
      </p:sp>
      <p:sp>
        <p:nvSpPr>
          <p:cNvPr id="175" name="Shape 175"/>
          <p:cNvSpPr/>
          <p:nvPr>
            <p:ph type="sldNum" sz="quarter" idx="4294967295"/>
          </p:nvPr>
        </p:nvSpPr>
        <p:spPr>
          <a:xfrm>
            <a:off x="6381748" y="9258300"/>
            <a:ext cx="228601" cy="406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theme/theme1.xml><?xml version="1.0" encoding="utf-8"?>
<a:theme xmlns:a="http://schemas.openxmlformats.org/drawingml/2006/main" xmlns:r="http://schemas.openxmlformats.org/officeDocument/2006/relationships" name="New_Template4">
  <a:themeElements>
    <a:clrScheme name="New_Template4">
      <a:dk1>
        <a:srgbClr val="414141"/>
      </a:dk1>
      <a:lt1>
        <a:srgbClr val="FFFFFF"/>
      </a:lt1>
      <a:dk2>
        <a:srgbClr val="A7A7A7"/>
      </a:dk2>
      <a:lt2>
        <a:srgbClr val="535353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4141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414141"/>
            </a:solidFill>
            <a:effectLst/>
            <a:uFillTx/>
            <a:latin typeface="Bodoni SvtyTwo ITC TT-Book"/>
            <a:ea typeface="Bodoni SvtyTwo ITC TT-Book"/>
            <a:cs typeface="Bodoni SvtyTwo ITC TT-Book"/>
            <a:sym typeface="Bodoni SvtyTwo ITC TT-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414141"/>
            </a:solidFill>
            <a:effectLst/>
            <a:uFillTx/>
            <a:latin typeface="Bodoni SvtyTwo ITC TT-Book"/>
            <a:ea typeface="Bodoni SvtyTwo ITC TT-Book"/>
            <a:cs typeface="Bodoni SvtyTwo ITC TT-Book"/>
            <a:sym typeface="Bodoni SvtyTwo ITC TT-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4">
  <a:themeElements>
    <a:clrScheme name="New_Template4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4141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414141"/>
            </a:solidFill>
            <a:effectLst/>
            <a:uFillTx/>
            <a:latin typeface="Bodoni SvtyTwo ITC TT-Book"/>
            <a:ea typeface="Bodoni SvtyTwo ITC TT-Book"/>
            <a:cs typeface="Bodoni SvtyTwo ITC TT-Book"/>
            <a:sym typeface="Bodoni SvtyTwo ITC TT-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414141"/>
            </a:solidFill>
            <a:effectLst/>
            <a:uFillTx/>
            <a:latin typeface="Bodoni SvtyTwo ITC TT-Book"/>
            <a:ea typeface="Bodoni SvtyTwo ITC TT-Book"/>
            <a:cs typeface="Bodoni SvtyTwo ITC TT-Book"/>
            <a:sym typeface="Bodoni SvtyTwo ITC TT-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