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ti Shreshtha" initials="KS" lastIdx="9" clrIdx="0">
    <p:extLst>
      <p:ext uri="{19B8F6BF-5375-455C-9EA6-DF929625EA0E}">
        <p15:presenceInfo xmlns:p15="http://schemas.microsoft.com/office/powerpoint/2012/main" userId="33e98d715c587aa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3" autoAdjust="0"/>
    <p:restoredTop sz="94095" autoAdjust="0"/>
  </p:normalViewPr>
  <p:slideViewPr>
    <p:cSldViewPr snapToGrid="0">
      <p:cViewPr varScale="1">
        <p:scale>
          <a:sx n="70" d="100"/>
          <a:sy n="70" d="100"/>
        </p:scale>
        <p:origin x="396" y="44"/>
      </p:cViewPr>
      <p:guideLst/>
    </p:cSldViewPr>
  </p:slideViewPr>
  <p:outlineViewPr>
    <p:cViewPr>
      <p:scale>
        <a:sx n="33" d="100"/>
        <a:sy n="33" d="100"/>
      </p:scale>
      <p:origin x="0" y="-60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12-11T14:19:23.909" idx="6">
    <p:pos x="2039" y="3178"/>
    <p:text>For instance, Intel SGX [25, 10],
incurs large overheads when accessing large (&gt;100 MB) memory regions, and is—in its current
version—limited to desktop CPUs that are outmatched by untrusted alternatives (e.g., GPUs or server
CPUs). Our thesis, in this regard, is that for a given application scenario, a secure trusted processor
will be at least an order of magnitude less efficient than the best available untrusted hardware</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2693D-758F-49B4-BCD8-3DF4F9A8D4AD}" type="datetimeFigureOut">
              <a:rPr lang="en-IN" smtClean="0"/>
              <a:t>12-12-2018</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D16B23-407B-45C9-905A-13173134DE56}" type="slidenum">
              <a:rPr lang="en-IN" smtClean="0"/>
              <a:t>‹#›</a:t>
            </a:fld>
            <a:endParaRPr lang="en-IN"/>
          </a:p>
        </p:txBody>
      </p:sp>
    </p:spTree>
    <p:extLst>
      <p:ext uri="{BB962C8B-B14F-4D97-AF65-F5344CB8AC3E}">
        <p14:creationId xmlns:p14="http://schemas.microsoft.com/office/powerpoint/2010/main" val="151554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CD16B23-407B-45C9-905A-13173134DE56}" type="slidenum">
              <a:rPr lang="en-IN" smtClean="0"/>
              <a:t>5</a:t>
            </a:fld>
            <a:endParaRPr lang="en-IN"/>
          </a:p>
        </p:txBody>
      </p:sp>
    </p:spTree>
    <p:extLst>
      <p:ext uri="{BB962C8B-B14F-4D97-AF65-F5344CB8AC3E}">
        <p14:creationId xmlns:p14="http://schemas.microsoft.com/office/powerpoint/2010/main" val="127155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12/12/2018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12/12/2018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sz="3200" i="1" dirty="0">
                <a:latin typeface="Arial" panose="020B0604020202020204" pitchFamily="34" charset="0"/>
                <a:cs typeface="Arial" panose="020B0604020202020204" pitchFamily="34" charset="0"/>
              </a:rPr>
              <a:t>Slalom</a:t>
            </a:r>
            <a:r>
              <a:rPr lang="en-IN" sz="3200" dirty="0">
                <a:latin typeface="Arial" panose="020B0604020202020204" pitchFamily="34" charset="0"/>
                <a:cs typeface="Arial" panose="020B0604020202020204" pitchFamily="34" charset="0"/>
              </a:rPr>
              <a:t>: Fast, Verifiable and Private Execution of Neural Networks in Trusted Hardware</a:t>
            </a:r>
          </a:p>
        </p:txBody>
      </p:sp>
      <p:sp>
        <p:nvSpPr>
          <p:cNvPr id="3" name="Subtitle 2"/>
          <p:cNvSpPr>
            <a:spLocks noGrp="1"/>
          </p:cNvSpPr>
          <p:nvPr>
            <p:ph type="subTitle" idx="1"/>
          </p:nvPr>
        </p:nvSpPr>
        <p:spPr/>
        <p:txBody>
          <a:bodyPr/>
          <a:lstStyle/>
          <a:p>
            <a:endParaRPr lang="en-IN" dirty="0" smtClean="0"/>
          </a:p>
          <a:p>
            <a:r>
              <a:rPr lang="en-IN" dirty="0" smtClean="0"/>
              <a:t>Kriti </a:t>
            </a:r>
            <a:r>
              <a:rPr lang="en-IN" dirty="0" err="1" smtClean="0"/>
              <a:t>shreshtha</a:t>
            </a:r>
            <a:endParaRPr lang="en-IN" dirty="0"/>
          </a:p>
        </p:txBody>
      </p:sp>
    </p:spTree>
    <p:extLst>
      <p:ext uri="{BB962C8B-B14F-4D97-AF65-F5344CB8AC3E}">
        <p14:creationId xmlns:p14="http://schemas.microsoft.com/office/powerpoint/2010/main" val="509234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Slalom </a:t>
            </a:r>
            <a:endParaRPr lang="en-IN" dirty="0"/>
          </a:p>
        </p:txBody>
      </p:sp>
      <p:sp>
        <p:nvSpPr>
          <p:cNvPr id="3" name="Content Placeholder 2"/>
          <p:cNvSpPr>
            <a:spLocks noGrp="1"/>
          </p:cNvSpPr>
          <p:nvPr>
            <p:ph idx="1"/>
          </p:nvPr>
        </p:nvSpPr>
        <p:spPr/>
        <p:txBody>
          <a:bodyPr/>
          <a:lstStyle/>
          <a:p>
            <a:r>
              <a:rPr lang="en-IN" dirty="0"/>
              <a:t>Inputs and weights are quantized and embedded in a field </a:t>
            </a:r>
            <a:r>
              <a:rPr lang="en-IN" dirty="0" smtClean="0"/>
              <a:t>F</a:t>
            </a:r>
          </a:p>
          <a:p>
            <a:pPr marL="0" indent="0">
              <a:buNone/>
            </a:pPr>
            <a:endParaRPr lang="en-IN" dirty="0" smtClean="0"/>
          </a:p>
          <a:p>
            <a:r>
              <a:rPr lang="en-IN" dirty="0"/>
              <a:t>Linear layers are outsourced to an untrusted device and </a:t>
            </a:r>
            <a:r>
              <a:rPr lang="en-IN" dirty="0" smtClean="0"/>
              <a:t>verified</a:t>
            </a:r>
          </a:p>
          <a:p>
            <a:endParaRPr lang="en-IN" dirty="0"/>
          </a:p>
          <a:p>
            <a:r>
              <a:rPr lang="en-IN" dirty="0" smtClean="0"/>
              <a:t>Inputs </a:t>
            </a:r>
            <a:r>
              <a:rPr lang="en-IN" dirty="0"/>
              <a:t>of linear layers can be blinded with random masks to guarantee privacy of the DNN’s </a:t>
            </a:r>
            <a:r>
              <a:rPr lang="en-IN" dirty="0" smtClean="0"/>
              <a:t>input</a:t>
            </a:r>
          </a:p>
          <a:p>
            <a:endParaRPr lang="en-IN" dirty="0"/>
          </a:p>
        </p:txBody>
      </p:sp>
    </p:spTree>
    <p:extLst>
      <p:ext uri="{BB962C8B-B14F-4D97-AF65-F5344CB8AC3E}">
        <p14:creationId xmlns:p14="http://schemas.microsoft.com/office/powerpoint/2010/main" val="1802724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Quantization</a:t>
            </a:r>
            <a:endParaRPr lang="en-IN" dirty="0"/>
          </a:p>
        </p:txBody>
      </p:sp>
      <p:sp>
        <p:nvSpPr>
          <p:cNvPr id="3" name="Content Placeholder 2"/>
          <p:cNvSpPr>
            <a:spLocks noGrp="1"/>
          </p:cNvSpPr>
          <p:nvPr>
            <p:ph idx="1"/>
          </p:nvPr>
        </p:nvSpPr>
        <p:spPr/>
        <p:txBody>
          <a:bodyPr/>
          <a:lstStyle/>
          <a:p>
            <a:r>
              <a:rPr lang="en-IN" dirty="0" smtClean="0"/>
              <a:t>For </a:t>
            </a:r>
            <a:r>
              <a:rPr lang="en-IN" dirty="0"/>
              <a:t>integrity and privacy (</a:t>
            </a:r>
            <a:r>
              <a:rPr lang="en-IN" dirty="0" err="1"/>
              <a:t>Freivald’s</a:t>
            </a:r>
            <a:r>
              <a:rPr lang="en-IN" dirty="0"/>
              <a:t> algorithm and blinding</a:t>
            </a:r>
            <a:r>
              <a:rPr lang="en-IN" dirty="0" smtClean="0"/>
              <a:t>) we need to work over a finite field, so floating point is inconvenient </a:t>
            </a:r>
          </a:p>
          <a:p>
            <a:r>
              <a:rPr lang="en-IN" dirty="0"/>
              <a:t>Therefore</a:t>
            </a:r>
            <a:r>
              <a:rPr lang="en-IN" dirty="0" smtClean="0"/>
              <a:t>, </a:t>
            </a:r>
            <a:r>
              <a:rPr lang="en-IN" dirty="0"/>
              <a:t>all inputs and weights of a </a:t>
            </a:r>
            <a:r>
              <a:rPr lang="en-IN" dirty="0" smtClean="0"/>
              <a:t>DNN are quantized </a:t>
            </a:r>
            <a:r>
              <a:rPr lang="en-IN" dirty="0"/>
              <a:t>so as to operate over integers</a:t>
            </a:r>
          </a:p>
        </p:txBody>
      </p:sp>
    </p:spTree>
    <p:extLst>
      <p:ext uri="{BB962C8B-B14F-4D97-AF65-F5344CB8AC3E}">
        <p14:creationId xmlns:p14="http://schemas.microsoft.com/office/powerpoint/2010/main" val="20260615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Input Privacy</a:t>
            </a:r>
            <a:endParaRPr lang="en-IN" dirty="0"/>
          </a:p>
        </p:txBody>
      </p:sp>
      <p:sp>
        <p:nvSpPr>
          <p:cNvPr id="3" name="Content Placeholder 2"/>
          <p:cNvSpPr>
            <a:spLocks noGrp="1"/>
          </p:cNvSpPr>
          <p:nvPr>
            <p:ph idx="1"/>
          </p:nvPr>
        </p:nvSpPr>
        <p:spPr/>
        <p:txBody>
          <a:bodyPr/>
          <a:lstStyle/>
          <a:p>
            <a:r>
              <a:rPr lang="en-IN" dirty="0"/>
              <a:t>To hide user inputs, we use </a:t>
            </a:r>
            <a:r>
              <a:rPr lang="en-IN" dirty="0" err="1"/>
              <a:t>precomputed</a:t>
            </a:r>
            <a:r>
              <a:rPr lang="en-IN" dirty="0"/>
              <a:t> blinding factors for each outsourced </a:t>
            </a:r>
            <a:r>
              <a:rPr lang="en-IN" dirty="0" smtClean="0"/>
              <a:t>computation</a:t>
            </a:r>
          </a:p>
          <a:p>
            <a:r>
              <a:rPr lang="en-IN" dirty="0"/>
              <a:t>The trusted processor P</a:t>
            </a:r>
            <a:r>
              <a:rPr lang="en-IN" baseline="-25000" dirty="0"/>
              <a:t>T </a:t>
            </a:r>
            <a:r>
              <a:rPr lang="en-IN" dirty="0"/>
              <a:t>uses a cryptographic Pseudorandom Number Generator (PRNG) to generate blinding </a:t>
            </a:r>
            <a:r>
              <a:rPr lang="en-IN" dirty="0" smtClean="0"/>
              <a:t>factors</a:t>
            </a:r>
          </a:p>
          <a:p>
            <a:r>
              <a:rPr lang="en-IN" dirty="0"/>
              <a:t>The </a:t>
            </a:r>
            <a:r>
              <a:rPr lang="en-IN" dirty="0" err="1"/>
              <a:t>precomputed</a:t>
            </a:r>
            <a:r>
              <a:rPr lang="en-IN" dirty="0"/>
              <a:t> “</a:t>
            </a:r>
            <a:r>
              <a:rPr lang="en-IN" dirty="0" err="1"/>
              <a:t>unblinding</a:t>
            </a:r>
            <a:r>
              <a:rPr lang="en-IN" dirty="0"/>
              <a:t> factors” are encrypted and stored in untrusted memory or </a:t>
            </a:r>
            <a:r>
              <a:rPr lang="en-IN" dirty="0" smtClean="0"/>
              <a:t>disk</a:t>
            </a:r>
          </a:p>
          <a:p>
            <a:r>
              <a:rPr lang="en-IN" dirty="0"/>
              <a:t>In the online phase, P</a:t>
            </a:r>
            <a:r>
              <a:rPr lang="en-IN" baseline="-25000" dirty="0"/>
              <a:t>T</a:t>
            </a:r>
            <a:r>
              <a:rPr lang="en-IN" dirty="0"/>
              <a:t> regenerates the blinding factors using the same PRNG seed and blinds the inputs sent to the untrusted </a:t>
            </a:r>
            <a:r>
              <a:rPr lang="en-IN" dirty="0" smtClean="0"/>
              <a:t>processor</a:t>
            </a:r>
          </a:p>
          <a:p>
            <a:r>
              <a:rPr lang="en-IN" dirty="0"/>
              <a:t>Upon receiving a blinded result, P</a:t>
            </a:r>
            <a:r>
              <a:rPr lang="en-IN" baseline="-25000" dirty="0"/>
              <a:t>T</a:t>
            </a:r>
            <a:r>
              <a:rPr lang="en-IN" dirty="0"/>
              <a:t> loads, decrypts and applies the </a:t>
            </a:r>
            <a:r>
              <a:rPr lang="en-IN" dirty="0" err="1"/>
              <a:t>precomputed</a:t>
            </a:r>
            <a:r>
              <a:rPr lang="en-IN" dirty="0"/>
              <a:t> </a:t>
            </a:r>
            <a:r>
              <a:rPr lang="en-IN" dirty="0" err="1"/>
              <a:t>unblinding</a:t>
            </a:r>
            <a:r>
              <a:rPr lang="en-IN" dirty="0"/>
              <a:t> factors</a:t>
            </a:r>
            <a:endParaRPr lang="en-IN" dirty="0" smtClean="0"/>
          </a:p>
          <a:p>
            <a:endParaRPr lang="en-IN" dirty="0"/>
          </a:p>
        </p:txBody>
      </p:sp>
    </p:spTree>
    <p:extLst>
      <p:ext uri="{BB962C8B-B14F-4D97-AF65-F5344CB8AC3E}">
        <p14:creationId xmlns:p14="http://schemas.microsoft.com/office/powerpoint/2010/main" val="1559980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Implementation</a:t>
            </a:r>
            <a:endParaRPr lang="en-IN" dirty="0"/>
          </a:p>
        </p:txBody>
      </p:sp>
      <p:sp>
        <p:nvSpPr>
          <p:cNvPr id="3" name="Content Placeholder 2"/>
          <p:cNvSpPr>
            <a:spLocks noGrp="1"/>
          </p:cNvSpPr>
          <p:nvPr>
            <p:ph idx="1"/>
          </p:nvPr>
        </p:nvSpPr>
        <p:spPr/>
        <p:txBody>
          <a:bodyPr>
            <a:normAutofit lnSpcReduction="10000"/>
          </a:bodyPr>
          <a:lstStyle/>
          <a:p>
            <a:r>
              <a:rPr lang="en-IN" dirty="0" smtClean="0"/>
              <a:t>A </a:t>
            </a:r>
            <a:r>
              <a:rPr lang="en-IN" dirty="0"/>
              <a:t>lightweight C++ library </a:t>
            </a:r>
            <a:r>
              <a:rPr lang="en-IN" dirty="0" smtClean="0"/>
              <a:t>is designed for </a:t>
            </a:r>
            <a:r>
              <a:rPr lang="en-IN" dirty="0"/>
              <a:t>feed-forward networks based on Eigen, a linear-algebra library which </a:t>
            </a:r>
            <a:r>
              <a:rPr lang="en-IN" dirty="0" err="1"/>
              <a:t>TensorFlow</a:t>
            </a:r>
            <a:r>
              <a:rPr lang="en-IN" dirty="0"/>
              <a:t> uses as a CPU </a:t>
            </a:r>
            <a:r>
              <a:rPr lang="en-IN" dirty="0" smtClean="0"/>
              <a:t>backend</a:t>
            </a:r>
          </a:p>
          <a:p>
            <a:r>
              <a:rPr lang="en-IN" dirty="0"/>
              <a:t>For </a:t>
            </a:r>
            <a:r>
              <a:rPr lang="en-IN" dirty="0" smtClean="0"/>
              <a:t>integrity, </a:t>
            </a:r>
            <a:r>
              <a:rPr lang="en-IN" dirty="0" err="1" smtClean="0"/>
              <a:t>Freivald’s</a:t>
            </a:r>
            <a:r>
              <a:rPr lang="en-IN" dirty="0" smtClean="0"/>
              <a:t> </a:t>
            </a:r>
            <a:r>
              <a:rPr lang="en-IN" dirty="0"/>
              <a:t>check </a:t>
            </a:r>
            <a:r>
              <a:rPr lang="en-IN" dirty="0" smtClean="0"/>
              <a:t>is applied twice </a:t>
            </a:r>
            <a:r>
              <a:rPr lang="en-IN" dirty="0"/>
              <a:t>to every </a:t>
            </a:r>
            <a:r>
              <a:rPr lang="en-IN" dirty="0" smtClean="0"/>
              <a:t>layer</a:t>
            </a:r>
          </a:p>
          <a:p>
            <a:r>
              <a:rPr lang="en-IN" dirty="0"/>
              <a:t>For privacy AES-CTR and AES-GCM </a:t>
            </a:r>
            <a:r>
              <a:rPr lang="en-IN" dirty="0" smtClean="0"/>
              <a:t>are used to </a:t>
            </a:r>
            <a:r>
              <a:rPr lang="en-IN" dirty="0"/>
              <a:t>generate, encrypt and authenticate blinding </a:t>
            </a:r>
            <a:r>
              <a:rPr lang="en-IN" dirty="0" smtClean="0"/>
              <a:t>factors</a:t>
            </a:r>
          </a:p>
          <a:p>
            <a:r>
              <a:rPr lang="en-IN" dirty="0"/>
              <a:t>For two canonical DNNs, VGG16 and </a:t>
            </a:r>
            <a:r>
              <a:rPr lang="en-IN" dirty="0" err="1"/>
              <a:t>MobileNet</a:t>
            </a:r>
            <a:r>
              <a:rPr lang="en-IN" dirty="0"/>
              <a:t>, we obtain 20× and 6× increases in throughput for verifiable inference, and 10× and 3.5× for verifiable and private inference</a:t>
            </a:r>
            <a:endParaRPr lang="en-IN" dirty="0" smtClean="0"/>
          </a:p>
          <a:p>
            <a:r>
              <a:rPr lang="en-IN" dirty="0"/>
              <a:t>Slalom can work with any trusted execution environment. linear DNN layers can be reliably outsourced to boost inference throughput without compromising integrity and even privacy</a:t>
            </a:r>
          </a:p>
        </p:txBody>
      </p:sp>
    </p:spTree>
    <p:extLst>
      <p:ext uri="{BB962C8B-B14F-4D97-AF65-F5344CB8AC3E}">
        <p14:creationId xmlns:p14="http://schemas.microsoft.com/office/powerpoint/2010/main" val="27178914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Future work</a:t>
            </a:r>
            <a:endParaRPr lang="en-IN" dirty="0"/>
          </a:p>
        </p:txBody>
      </p:sp>
      <p:sp>
        <p:nvSpPr>
          <p:cNvPr id="3" name="Content Placeholder 2"/>
          <p:cNvSpPr>
            <a:spLocks noGrp="1"/>
          </p:cNvSpPr>
          <p:nvPr>
            <p:ph idx="1"/>
          </p:nvPr>
        </p:nvSpPr>
        <p:spPr/>
        <p:txBody>
          <a:bodyPr/>
          <a:lstStyle/>
          <a:p>
            <a:r>
              <a:rPr lang="en-IN" dirty="0" smtClean="0"/>
              <a:t>The </a:t>
            </a:r>
            <a:r>
              <a:rPr lang="en-IN" dirty="0"/>
              <a:t>t</a:t>
            </a:r>
            <a:r>
              <a:rPr lang="en-IN" dirty="0" smtClean="0"/>
              <a:t>echniques </a:t>
            </a:r>
            <a:r>
              <a:rPr lang="en-IN" dirty="0"/>
              <a:t>described </a:t>
            </a:r>
            <a:r>
              <a:rPr lang="en-IN" dirty="0" smtClean="0"/>
              <a:t>for </a:t>
            </a:r>
            <a:r>
              <a:rPr lang="en-IN" dirty="0"/>
              <a:t>verifiable outsourcing of DNN forward operations could also be applied to DNN training. Indeed, the backward pass in a DNN essentially makes use of similar linear operators as in the forward pass, and could thus be verified using </a:t>
            </a:r>
            <a:r>
              <a:rPr lang="en-IN" dirty="0" err="1"/>
              <a:t>Freivald’s</a:t>
            </a:r>
            <a:r>
              <a:rPr lang="en-IN" dirty="0"/>
              <a:t> algorithm. </a:t>
            </a:r>
          </a:p>
        </p:txBody>
      </p:sp>
    </p:spTree>
    <p:extLst>
      <p:ext uri="{BB962C8B-B14F-4D97-AF65-F5344CB8AC3E}">
        <p14:creationId xmlns:p14="http://schemas.microsoft.com/office/powerpoint/2010/main" val="1874441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What are neural networks</a:t>
            </a:r>
          </a:p>
          <a:p>
            <a:r>
              <a:rPr lang="en-IN" dirty="0" smtClean="0"/>
              <a:t>Why do we need it?</a:t>
            </a:r>
          </a:p>
          <a:p>
            <a:r>
              <a:rPr lang="en-IN" dirty="0" smtClean="0"/>
              <a:t>3 main motivating scenarios</a:t>
            </a:r>
          </a:p>
          <a:p>
            <a:r>
              <a:rPr lang="en-IN" dirty="0" smtClean="0"/>
              <a:t>How TEE offers a solution</a:t>
            </a:r>
          </a:p>
          <a:p>
            <a:r>
              <a:rPr lang="en-IN" dirty="0" smtClean="0"/>
              <a:t>Approach</a:t>
            </a:r>
          </a:p>
          <a:p>
            <a:r>
              <a:rPr lang="en-IN" dirty="0" smtClean="0"/>
              <a:t>Setting and Assumption</a:t>
            </a:r>
          </a:p>
          <a:p>
            <a:r>
              <a:rPr lang="en-IN" dirty="0" smtClean="0"/>
              <a:t>Integrity and Privacy</a:t>
            </a:r>
          </a:p>
          <a:p>
            <a:r>
              <a:rPr lang="en-IN" dirty="0" smtClean="0"/>
              <a:t>Slalom</a:t>
            </a:r>
          </a:p>
          <a:p>
            <a:r>
              <a:rPr lang="en-IN" dirty="0" smtClean="0"/>
              <a:t>Quantization</a:t>
            </a:r>
          </a:p>
          <a:p>
            <a:r>
              <a:rPr lang="en-IN" dirty="0" smtClean="0"/>
              <a:t>Input Privacy</a:t>
            </a:r>
          </a:p>
          <a:p>
            <a:r>
              <a:rPr lang="en-IN" dirty="0" smtClean="0"/>
              <a:t>Implementation </a:t>
            </a:r>
          </a:p>
          <a:p>
            <a:r>
              <a:rPr lang="en-IN" dirty="0" smtClean="0"/>
              <a:t>Future Work</a:t>
            </a:r>
          </a:p>
          <a:p>
            <a:endParaRPr lang="en-IN" dirty="0" smtClean="0"/>
          </a:p>
          <a:p>
            <a:endParaRPr lang="en-IN" dirty="0" smtClean="0"/>
          </a:p>
          <a:p>
            <a:endParaRPr lang="en-IN" dirty="0" smtClean="0"/>
          </a:p>
          <a:p>
            <a:endParaRPr lang="en-IN" dirty="0"/>
          </a:p>
        </p:txBody>
      </p:sp>
    </p:spTree>
    <p:extLst>
      <p:ext uri="{BB962C8B-B14F-4D97-AF65-F5344CB8AC3E}">
        <p14:creationId xmlns:p14="http://schemas.microsoft.com/office/powerpoint/2010/main" val="62483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Neural Networks</a:t>
            </a:r>
            <a:endParaRPr lang="en-IN" dirty="0"/>
          </a:p>
        </p:txBody>
      </p:sp>
      <p:sp>
        <p:nvSpPr>
          <p:cNvPr id="3" name="Content Placeholder 2"/>
          <p:cNvSpPr>
            <a:spLocks noGrp="1"/>
          </p:cNvSpPr>
          <p:nvPr>
            <p:ph idx="1"/>
          </p:nvPr>
        </p:nvSpPr>
        <p:spPr/>
        <p:txBody>
          <a:bodyPr/>
          <a:lstStyle/>
          <a:p>
            <a:r>
              <a:rPr lang="en-IN" dirty="0" smtClean="0"/>
              <a:t>Vaguely inspired by the biological network of neurons.</a:t>
            </a:r>
          </a:p>
          <a:p>
            <a:r>
              <a:rPr lang="en-IN" dirty="0" smtClean="0"/>
              <a:t>It is a type of machine learning that models itself after human brain.</a:t>
            </a:r>
          </a:p>
          <a:p>
            <a:endParaRPr lang="en-IN"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8474" y="3213012"/>
            <a:ext cx="5216216" cy="3235057"/>
          </a:xfrm>
          <a:prstGeom prst="rect">
            <a:avLst/>
          </a:prstGeom>
        </p:spPr>
      </p:pic>
    </p:spTree>
    <p:extLst>
      <p:ext uri="{BB962C8B-B14F-4D97-AF65-F5344CB8AC3E}">
        <p14:creationId xmlns:p14="http://schemas.microsoft.com/office/powerpoint/2010/main" val="2541666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Why do we need it?</a:t>
            </a:r>
            <a:endParaRPr lang="en-IN" dirty="0"/>
          </a:p>
        </p:txBody>
      </p:sp>
      <p:sp>
        <p:nvSpPr>
          <p:cNvPr id="3" name="Content Placeholder 2"/>
          <p:cNvSpPr>
            <a:spLocks noGrp="1"/>
          </p:cNvSpPr>
          <p:nvPr>
            <p:ph idx="1"/>
          </p:nvPr>
        </p:nvSpPr>
        <p:spPr/>
        <p:txBody>
          <a:bodyPr>
            <a:normAutofit lnSpcReduction="10000"/>
          </a:bodyPr>
          <a:lstStyle/>
          <a:p>
            <a:r>
              <a:rPr lang="en-IN" dirty="0" smtClean="0"/>
              <a:t>Because Machine learning it getting applied to security critical and sensitive domains to make sensitive decisions</a:t>
            </a:r>
          </a:p>
          <a:p>
            <a:pPr marL="0" indent="0">
              <a:buNone/>
            </a:pPr>
            <a:endParaRPr lang="en-IN" dirty="0" smtClean="0"/>
          </a:p>
          <a:p>
            <a:r>
              <a:rPr lang="en-IN" dirty="0" smtClean="0"/>
              <a:t>Growth </a:t>
            </a:r>
            <a:r>
              <a:rPr lang="en-IN" dirty="0"/>
              <a:t>in both cloud offerings and software stack complexity widens the attack surface for ML </a:t>
            </a:r>
            <a:r>
              <a:rPr lang="en-IN" dirty="0" smtClean="0"/>
              <a:t>applications</a:t>
            </a:r>
          </a:p>
          <a:p>
            <a:pPr marL="0" indent="0">
              <a:buNone/>
            </a:pPr>
            <a:endParaRPr lang="en-IN" dirty="0" smtClean="0"/>
          </a:p>
          <a:p>
            <a:r>
              <a:rPr lang="en-IN" dirty="0" smtClean="0"/>
              <a:t>Need for </a:t>
            </a:r>
            <a:r>
              <a:rPr lang="en-IN" i="1" dirty="0" smtClean="0"/>
              <a:t>integrity</a:t>
            </a:r>
            <a:r>
              <a:rPr lang="en-IN" dirty="0" smtClean="0"/>
              <a:t> and </a:t>
            </a:r>
            <a:r>
              <a:rPr lang="en-IN" i="1" dirty="0" smtClean="0"/>
              <a:t>privacy</a:t>
            </a:r>
            <a:r>
              <a:rPr lang="en-IN" dirty="0" smtClean="0"/>
              <a:t> guarantees for the ML computations running in untrusted environment</a:t>
            </a:r>
          </a:p>
          <a:p>
            <a:pPr marL="0" indent="0">
              <a:buNone/>
            </a:pPr>
            <a:endParaRPr lang="en-IN" dirty="0" smtClean="0"/>
          </a:p>
          <a:p>
            <a:r>
              <a:rPr lang="en-IN" dirty="0" smtClean="0"/>
              <a:t>Raises questions </a:t>
            </a:r>
            <a:r>
              <a:rPr lang="en-IN" dirty="0"/>
              <a:t>about the trust put in the execution environment where ML models are </a:t>
            </a:r>
            <a:r>
              <a:rPr lang="en-IN" dirty="0" smtClean="0"/>
              <a:t>run</a:t>
            </a:r>
          </a:p>
          <a:p>
            <a:pPr marL="0" indent="0">
              <a:buNone/>
            </a:pPr>
            <a:endParaRPr lang="en-IN" dirty="0" smtClean="0"/>
          </a:p>
          <a:p>
            <a:endParaRPr lang="en-IN" dirty="0"/>
          </a:p>
        </p:txBody>
      </p:sp>
    </p:spTree>
    <p:extLst>
      <p:ext uri="{BB962C8B-B14F-4D97-AF65-F5344CB8AC3E}">
        <p14:creationId xmlns:p14="http://schemas.microsoft.com/office/powerpoint/2010/main" val="4177973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3 Main motivating scenarios</a:t>
            </a:r>
            <a:endParaRPr lang="en-IN" dirty="0"/>
          </a:p>
        </p:txBody>
      </p:sp>
      <p:sp>
        <p:nvSpPr>
          <p:cNvPr id="3" name="Content Placeholder 2"/>
          <p:cNvSpPr>
            <a:spLocks noGrp="1"/>
          </p:cNvSpPr>
          <p:nvPr>
            <p:ph idx="1"/>
          </p:nvPr>
        </p:nvSpPr>
        <p:spPr/>
        <p:txBody>
          <a:bodyPr/>
          <a:lstStyle/>
          <a:p>
            <a:r>
              <a:rPr lang="en-IN" b="1" dirty="0" smtClean="0"/>
              <a:t>Outsourced ML </a:t>
            </a:r>
            <a:r>
              <a:rPr lang="en-IN" dirty="0" smtClean="0"/>
              <a:t>: Users must trust the cloud services (to which the ML computations are outsourced) for correct execution. Cloud may also learn the sensitive data provided by the client. </a:t>
            </a:r>
          </a:p>
          <a:p>
            <a:pPr marL="0" indent="0">
              <a:buNone/>
            </a:pPr>
            <a:endParaRPr lang="en-IN" dirty="0" smtClean="0"/>
          </a:p>
          <a:p>
            <a:r>
              <a:rPr lang="en-IN" b="1" dirty="0" smtClean="0"/>
              <a:t>Federated Learning </a:t>
            </a:r>
            <a:r>
              <a:rPr lang="en-IN" dirty="0"/>
              <a:t>: Centralized aggregation of model updates trained on user end-devices enables efficient distributed </a:t>
            </a:r>
            <a:r>
              <a:rPr lang="en-IN" dirty="0" smtClean="0"/>
              <a:t>training. Privacy can be achieved but integrity can not be assured.</a:t>
            </a:r>
          </a:p>
          <a:p>
            <a:pPr marL="0" indent="0">
              <a:buNone/>
            </a:pPr>
            <a:endParaRPr lang="en-IN" dirty="0" smtClean="0"/>
          </a:p>
          <a:p>
            <a:r>
              <a:rPr lang="en-IN" b="1" dirty="0" smtClean="0"/>
              <a:t>Infected Hosts : </a:t>
            </a:r>
            <a:r>
              <a:rPr lang="en-IN" dirty="0" smtClean="0"/>
              <a:t>The software and hardware stack in both local and outsourced settings, has to be trusted to be malware free</a:t>
            </a:r>
            <a:endParaRPr lang="en-IN" b="1" dirty="0"/>
          </a:p>
        </p:txBody>
      </p:sp>
    </p:spTree>
    <p:extLst>
      <p:ext uri="{BB962C8B-B14F-4D97-AF65-F5344CB8AC3E}">
        <p14:creationId xmlns:p14="http://schemas.microsoft.com/office/powerpoint/2010/main" val="6161166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TEE offers a solution</a:t>
            </a:r>
            <a:endParaRPr lang="en-IN" dirty="0"/>
          </a:p>
        </p:txBody>
      </p:sp>
      <p:sp>
        <p:nvSpPr>
          <p:cNvPr id="3" name="Content Placeholder 2"/>
          <p:cNvSpPr>
            <a:spLocks noGrp="1"/>
          </p:cNvSpPr>
          <p:nvPr>
            <p:ph idx="1"/>
          </p:nvPr>
        </p:nvSpPr>
        <p:spPr/>
        <p:txBody>
          <a:bodyPr/>
          <a:lstStyle/>
          <a:p>
            <a:r>
              <a:rPr lang="en-IN" dirty="0" smtClean="0"/>
              <a:t>It </a:t>
            </a:r>
            <a:r>
              <a:rPr lang="en-IN" dirty="0"/>
              <a:t>could attest to a remote client that it executed a given ML model correctly in the </a:t>
            </a:r>
            <a:r>
              <a:rPr lang="en-IN" dirty="0" smtClean="0"/>
              <a:t>cloud</a:t>
            </a:r>
          </a:p>
          <a:p>
            <a:r>
              <a:rPr lang="en-IN" dirty="0"/>
              <a:t>collect data from trusted sensors and attest to the central server that model updates were correctly </a:t>
            </a:r>
            <a:r>
              <a:rPr lang="en-IN" dirty="0" smtClean="0"/>
              <a:t>computed</a:t>
            </a:r>
          </a:p>
          <a:p>
            <a:r>
              <a:rPr lang="en-IN" dirty="0"/>
              <a:t>run sensitive ML computations in isolation from a possibly infected </a:t>
            </a:r>
            <a:r>
              <a:rPr lang="en-IN" dirty="0" smtClean="0"/>
              <a:t>host</a:t>
            </a:r>
            <a:endParaRPr lang="en-IN" dirty="0"/>
          </a:p>
          <a:p>
            <a:endParaRPr lang="en-IN" dirty="0" smtClean="0"/>
          </a:p>
          <a:p>
            <a:r>
              <a:rPr lang="en-IN" dirty="0"/>
              <a:t>But, </a:t>
            </a:r>
            <a:r>
              <a:rPr lang="en-IN" dirty="0" smtClean="0"/>
              <a:t>the </a:t>
            </a:r>
            <a:r>
              <a:rPr lang="en-IN" dirty="0"/>
              <a:t>isolation guarantees of TEEs also come at a price in </a:t>
            </a:r>
            <a:r>
              <a:rPr lang="en-IN" dirty="0" smtClean="0"/>
              <a:t>performance </a:t>
            </a:r>
            <a:endParaRPr lang="en-IN" dirty="0"/>
          </a:p>
        </p:txBody>
      </p:sp>
    </p:spTree>
    <p:extLst>
      <p:ext uri="{BB962C8B-B14F-4D97-AF65-F5344CB8AC3E}">
        <p14:creationId xmlns:p14="http://schemas.microsoft.com/office/powerpoint/2010/main" val="13461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Approach </a:t>
            </a:r>
            <a:endParaRPr lang="en-IN" dirty="0"/>
          </a:p>
        </p:txBody>
      </p:sp>
      <p:sp>
        <p:nvSpPr>
          <p:cNvPr id="3" name="Content Placeholder 2"/>
          <p:cNvSpPr>
            <a:spLocks noGrp="1"/>
          </p:cNvSpPr>
          <p:nvPr>
            <p:ph idx="1"/>
          </p:nvPr>
        </p:nvSpPr>
        <p:spPr/>
        <p:txBody>
          <a:bodyPr/>
          <a:lstStyle/>
          <a:p>
            <a:r>
              <a:rPr lang="en-IN" dirty="0" smtClean="0"/>
              <a:t>We try to efficiently </a:t>
            </a:r>
            <a:r>
              <a:rPr lang="en-IN" dirty="0"/>
              <a:t>leverage TEEs for secure machine learning </a:t>
            </a:r>
            <a:r>
              <a:rPr lang="en-IN" dirty="0" smtClean="0"/>
              <a:t>computations</a:t>
            </a:r>
          </a:p>
          <a:p>
            <a:r>
              <a:rPr lang="en-IN" dirty="0" smtClean="0"/>
              <a:t>Wherein </a:t>
            </a:r>
            <a:r>
              <a:rPr lang="en-IN" dirty="0"/>
              <a:t>a Deep Neural Network (DNN) execution is partially outsourced from a trusted processor to a co-located, untrusted but faster </a:t>
            </a:r>
            <a:r>
              <a:rPr lang="en-IN" dirty="0" smtClean="0"/>
              <a:t>device</a:t>
            </a:r>
          </a:p>
          <a:p>
            <a:r>
              <a:rPr lang="en-IN" dirty="0"/>
              <a:t>Slalom : a framework for efficient DNN evaluations in any trusted execution environment</a:t>
            </a:r>
          </a:p>
        </p:txBody>
      </p:sp>
    </p:spTree>
    <p:extLst>
      <p:ext uri="{BB962C8B-B14F-4D97-AF65-F5344CB8AC3E}">
        <p14:creationId xmlns:p14="http://schemas.microsoft.com/office/powerpoint/2010/main" val="519836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Setting and Assumption</a:t>
            </a:r>
            <a:endParaRPr lang="en-IN" dirty="0"/>
          </a:p>
        </p:txBody>
      </p:sp>
      <p:sp>
        <p:nvSpPr>
          <p:cNvPr id="3" name="Content Placeholder 2"/>
          <p:cNvSpPr>
            <a:spLocks noGrp="1"/>
          </p:cNvSpPr>
          <p:nvPr>
            <p:ph idx="1"/>
          </p:nvPr>
        </p:nvSpPr>
        <p:spPr>
          <a:xfrm>
            <a:off x="1104293" y="2052918"/>
            <a:ext cx="8946541" cy="4195481"/>
          </a:xfrm>
        </p:spPr>
        <p:txBody>
          <a:bodyPr/>
          <a:lstStyle/>
          <a:p>
            <a:r>
              <a:rPr lang="en-IN" dirty="0" smtClean="0"/>
              <a:t>P</a:t>
            </a:r>
            <a:r>
              <a:rPr lang="en-IN" baseline="-25000" dirty="0" smtClean="0"/>
              <a:t>U </a:t>
            </a:r>
            <a:r>
              <a:rPr lang="en-IN" dirty="0" smtClean="0"/>
              <a:t>and P</a:t>
            </a:r>
            <a:r>
              <a:rPr lang="en-IN" baseline="-25000" dirty="0" smtClean="0"/>
              <a:t>T</a:t>
            </a:r>
            <a:r>
              <a:rPr lang="en-IN" dirty="0" smtClean="0"/>
              <a:t> are two untrusted and trusted processors respectively</a:t>
            </a:r>
          </a:p>
          <a:p>
            <a:r>
              <a:rPr lang="en-IN" dirty="0"/>
              <a:t>a user </a:t>
            </a:r>
            <a:r>
              <a:rPr lang="en-IN" dirty="0" smtClean="0"/>
              <a:t>U </a:t>
            </a:r>
            <a:r>
              <a:rPr lang="en-IN" dirty="0"/>
              <a:t>delegates the execution of a DNN F(x) : X → Y to </a:t>
            </a:r>
            <a:r>
              <a:rPr lang="en-IN" dirty="0" smtClean="0"/>
              <a:t>the </a:t>
            </a:r>
            <a:r>
              <a:rPr lang="en-IN" dirty="0"/>
              <a:t>trusted </a:t>
            </a:r>
            <a:r>
              <a:rPr lang="en-IN" dirty="0" smtClean="0"/>
              <a:t>processor P</a:t>
            </a:r>
            <a:r>
              <a:rPr lang="en-IN" u="sng" baseline="-25000" dirty="0" smtClean="0"/>
              <a:t>T</a:t>
            </a:r>
            <a:r>
              <a:rPr lang="en-IN" u="sng" dirty="0" smtClean="0"/>
              <a:t>  </a:t>
            </a:r>
          </a:p>
          <a:p>
            <a:r>
              <a:rPr lang="en-IN" dirty="0" smtClean="0"/>
              <a:t>P</a:t>
            </a:r>
            <a:r>
              <a:rPr lang="en-IN" u="sng" baseline="-25000" dirty="0" smtClean="0"/>
              <a:t>T </a:t>
            </a:r>
            <a:r>
              <a:rPr lang="en-IN" dirty="0" smtClean="0"/>
              <a:t> might guarantee two properties i.e. Privacy and Integrity </a:t>
            </a:r>
          </a:p>
          <a:p>
            <a:r>
              <a:rPr lang="en-IN" dirty="0"/>
              <a:t>The problem we consider is that of efficiently evaluating the DNN F in </a:t>
            </a:r>
            <a:r>
              <a:rPr lang="en-IN" dirty="0" smtClean="0"/>
              <a:t>P</a:t>
            </a:r>
            <a:r>
              <a:rPr lang="en-IN" baseline="-25000" dirty="0" smtClean="0"/>
              <a:t>T</a:t>
            </a:r>
            <a:r>
              <a:rPr lang="en-IN" dirty="0" smtClean="0"/>
              <a:t> </a:t>
            </a:r>
            <a:r>
              <a:rPr lang="en-IN" dirty="0"/>
              <a:t>, by selectively leveraging the fast but untrusted processor </a:t>
            </a:r>
            <a:r>
              <a:rPr lang="en-IN" dirty="0" smtClean="0"/>
              <a:t>P</a:t>
            </a:r>
            <a:r>
              <a:rPr lang="en-IN" baseline="-25000" dirty="0" smtClean="0"/>
              <a:t>U</a:t>
            </a:r>
            <a:r>
              <a:rPr lang="en-IN" dirty="0" smtClean="0"/>
              <a:t> </a:t>
            </a:r>
            <a:r>
              <a:rPr lang="en-IN" dirty="0"/>
              <a:t>, without having to sacrifice integrity or privacy</a:t>
            </a:r>
            <a:r>
              <a:rPr lang="en-IN" dirty="0" smtClean="0"/>
              <a:t>.</a:t>
            </a:r>
          </a:p>
          <a:p>
            <a:endParaRPr lang="en-IN" baseline="-25000" dirty="0"/>
          </a:p>
        </p:txBody>
      </p:sp>
    </p:spTree>
    <p:extLst>
      <p:ext uri="{BB962C8B-B14F-4D97-AF65-F5344CB8AC3E}">
        <p14:creationId xmlns:p14="http://schemas.microsoft.com/office/powerpoint/2010/main" val="35332985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Integrity and Privacy</a:t>
            </a:r>
            <a:endParaRPr lang="en-IN" dirty="0"/>
          </a:p>
        </p:txBody>
      </p:sp>
      <p:sp>
        <p:nvSpPr>
          <p:cNvPr id="3" name="Content Placeholder 2"/>
          <p:cNvSpPr>
            <a:spLocks noGrp="1"/>
          </p:cNvSpPr>
          <p:nvPr>
            <p:ph idx="1"/>
          </p:nvPr>
        </p:nvSpPr>
        <p:spPr/>
        <p:txBody>
          <a:bodyPr/>
          <a:lstStyle/>
          <a:p>
            <a:r>
              <a:rPr lang="en-IN" dirty="0" smtClean="0"/>
              <a:t>For integrity, we use </a:t>
            </a:r>
            <a:r>
              <a:rPr lang="en-IN" dirty="0" err="1" smtClean="0"/>
              <a:t>Freivald’s</a:t>
            </a:r>
            <a:r>
              <a:rPr lang="en-IN" dirty="0" smtClean="0"/>
              <a:t> algorithm :  Matrix </a:t>
            </a:r>
            <a:r>
              <a:rPr lang="en-IN" dirty="0"/>
              <a:t>multiplication, the main computational bottleneck in DNNs, admits for a simple and concretely efficient secure delegation scheme</a:t>
            </a:r>
            <a:endParaRPr lang="en-IN" dirty="0" smtClean="0"/>
          </a:p>
          <a:p>
            <a:endParaRPr lang="en-IN" dirty="0"/>
          </a:p>
          <a:p>
            <a:r>
              <a:rPr lang="en-IN" dirty="0" smtClean="0"/>
              <a:t>Blinding : Input </a:t>
            </a:r>
            <a:r>
              <a:rPr lang="en-IN" dirty="0"/>
              <a:t>privacy for outsourcing a linear </a:t>
            </a:r>
            <a:r>
              <a:rPr lang="en-IN" dirty="0" smtClean="0"/>
              <a:t>function </a:t>
            </a:r>
            <a:r>
              <a:rPr lang="en-IN" dirty="0"/>
              <a:t>could be achieved using cryptographic </a:t>
            </a:r>
            <a:r>
              <a:rPr lang="en-IN" dirty="0" smtClean="0"/>
              <a:t>techniques, </a:t>
            </a:r>
            <a:r>
              <a:rPr lang="en-IN" dirty="0"/>
              <a:t>but the overhead is prohibitive in our setting. We instead propose a two-stage approach in which the trusted processor computes linear layers on random inputs in an offline phase, and uses the obtained results to blind (i.e., encrypt) a user’s inputs in a later on-line phase.</a:t>
            </a:r>
          </a:p>
        </p:txBody>
      </p:sp>
    </p:spTree>
    <p:extLst>
      <p:ext uri="{BB962C8B-B14F-4D97-AF65-F5344CB8AC3E}">
        <p14:creationId xmlns:p14="http://schemas.microsoft.com/office/powerpoint/2010/main" val="15366186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360</TotalTime>
  <Words>850</Words>
  <Application>Microsoft Office PowerPoint</Application>
  <PresentationFormat>Widescreen</PresentationFormat>
  <Paragraphs>77</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3</vt:lpstr>
      <vt:lpstr>Ion</vt:lpstr>
      <vt:lpstr>Slalom: Fast, Verifiable and Private Execution of Neural Networks in Trusted Hardware</vt:lpstr>
      <vt:lpstr>PowerPoint Presentation</vt:lpstr>
      <vt:lpstr>Neural Networks</vt:lpstr>
      <vt:lpstr>Why do we need it?</vt:lpstr>
      <vt:lpstr>3 Main motivating scenarios</vt:lpstr>
      <vt:lpstr>How TEE offers a solution</vt:lpstr>
      <vt:lpstr>Approach </vt:lpstr>
      <vt:lpstr>Setting and Assumption</vt:lpstr>
      <vt:lpstr>Integrity and Privacy</vt:lpstr>
      <vt:lpstr>Slalom </vt:lpstr>
      <vt:lpstr>Quantization</vt:lpstr>
      <vt:lpstr>Input Privacy</vt:lpstr>
      <vt:lpstr>Implementation</vt:lpstr>
      <vt:lpstr>Future work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Slalom: Fast, Verifiable and Private Execution of Neural Networks in Trusted Hardware</dc:title>
  <dc:creator>Kriti Shreshtha</dc:creator>
  <cp:lastModifiedBy>Kriti Shreshtha</cp:lastModifiedBy>
  <cp:revision>26</cp:revision>
  <dcterms:created xsi:type="dcterms:W3CDTF">2018-12-11T11:32:34Z</dcterms:created>
  <dcterms:modified xsi:type="dcterms:W3CDTF">2018-12-12T06:15:29Z</dcterms:modified>
</cp:coreProperties>
</file>