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257" r:id="rId3"/>
    <p:sldId id="258" r:id="rId4"/>
    <p:sldId id="260" r:id="rId5"/>
    <p:sldId id="261" r:id="rId6"/>
    <p:sldId id="285" r:id="rId7"/>
    <p:sldId id="262" r:id="rId8"/>
    <p:sldId id="259" r:id="rId9"/>
    <p:sldId id="263" r:id="rId10"/>
    <p:sldId id="265" r:id="rId11"/>
    <p:sldId id="264" r:id="rId12"/>
    <p:sldId id="266" r:id="rId13"/>
    <p:sldId id="267" r:id="rId14"/>
    <p:sldId id="286" r:id="rId15"/>
    <p:sldId id="268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ki kurtcan" initials="yk" lastIdx="1" clrIdx="0">
    <p:extLst>
      <p:ext uri="{19B8F6BF-5375-455C-9EA6-DF929625EA0E}">
        <p15:presenceInfo xmlns:p15="http://schemas.microsoft.com/office/powerpoint/2012/main" userId="4874026cc831278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92" d="100"/>
          <a:sy n="92" d="100"/>
        </p:scale>
        <p:origin x="101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382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251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33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04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721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764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87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7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18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92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8055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8F487F6-FAE7-46BC-AAA4-1AE17C83BAB8}" type="datetimeFigureOut">
              <a:rPr lang="tr-TR" smtClean="0"/>
              <a:t>20.11.2018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C7AEA-49E7-4192-8548-5621B574A0B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2686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590C68-E9E5-4DC1-874A-38215A354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Shielding applications from an untrusted cloud with Haven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D8DA95-D00A-4486-9F89-720360BCF0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paper</a:t>
            </a:r>
            <a:r>
              <a:rPr lang="tr-TR" dirty="0"/>
              <a:t> ‘’</a:t>
            </a:r>
            <a:r>
              <a:rPr lang="en-US" dirty="0"/>
              <a:t> Shielding applications from an untrusted cloud with Haven</a:t>
            </a:r>
            <a:r>
              <a:rPr lang="tr-TR" dirty="0"/>
              <a:t>’’ </a:t>
            </a:r>
            <a:r>
              <a:rPr lang="tr-TR" dirty="0" err="1"/>
              <a:t>by</a:t>
            </a:r>
            <a:r>
              <a:rPr lang="tr-TR" dirty="0"/>
              <a:t> Andrew </a:t>
            </a:r>
            <a:r>
              <a:rPr lang="tr-TR" dirty="0" err="1"/>
              <a:t>Baumann</a:t>
            </a:r>
            <a:r>
              <a:rPr lang="tr-TR" dirty="0"/>
              <a:t>, </a:t>
            </a:r>
            <a:r>
              <a:rPr lang="tr-TR" dirty="0" err="1"/>
              <a:t>Marcus</a:t>
            </a:r>
            <a:r>
              <a:rPr lang="tr-TR" dirty="0"/>
              <a:t> </a:t>
            </a:r>
            <a:r>
              <a:rPr lang="tr-TR" dirty="0" err="1"/>
              <a:t>Peinado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Galen </a:t>
            </a:r>
            <a:r>
              <a:rPr lang="tr-TR" dirty="0" err="1"/>
              <a:t>Hunt</a:t>
            </a:r>
            <a:r>
              <a:rPr lang="tr-TR" dirty="0"/>
              <a:t>, </a:t>
            </a:r>
            <a:r>
              <a:rPr lang="tr-TR" i="1" dirty="0"/>
              <a:t>Microsoft </a:t>
            </a:r>
            <a:r>
              <a:rPr lang="tr-TR" i="1" dirty="0" err="1"/>
              <a:t>Research</a:t>
            </a:r>
            <a:r>
              <a:rPr lang="tr-TR" i="1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1013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Shield</a:t>
            </a:r>
            <a:r>
              <a:rPr lang="tr-TR" dirty="0"/>
              <a:t> </a:t>
            </a:r>
            <a:r>
              <a:rPr lang="tr-TR" dirty="0" err="1"/>
              <a:t>Module</a:t>
            </a:r>
            <a:r>
              <a:rPr lang="tr-TR" dirty="0"/>
              <a:t> 	</a:t>
            </a:r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0CC6FF9D-9373-4A3B-878C-1537A474B47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562" y="1399675"/>
            <a:ext cx="5379471" cy="5092565"/>
          </a:xfrm>
        </p:spPr>
      </p:pic>
      <p:sp>
        <p:nvSpPr>
          <p:cNvPr id="7" name="İçerik Yer Tutucusu 6">
            <a:extLst>
              <a:ext uri="{FF2B5EF4-FFF2-40B4-BE49-F238E27FC236}">
                <a16:creationId xmlns:a16="http://schemas.microsoft.com/office/drawing/2014/main" id="{E28FC7E0-2DDC-405B-9A21-51A9B5230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1327" y="1879600"/>
            <a:ext cx="5181600" cy="4351337"/>
          </a:xfrm>
        </p:spPr>
        <p:txBody>
          <a:bodyPr/>
          <a:lstStyle/>
          <a:p>
            <a:r>
              <a:rPr lang="tr-TR" dirty="0" err="1"/>
              <a:t>Trusted</a:t>
            </a:r>
            <a:r>
              <a:rPr lang="tr-TR" dirty="0"/>
              <a:t> Computing </a:t>
            </a:r>
            <a:r>
              <a:rPr lang="tr-TR" dirty="0" err="1"/>
              <a:t>base</a:t>
            </a:r>
            <a:r>
              <a:rPr lang="tr-TR" dirty="0"/>
              <a:t> </a:t>
            </a:r>
          </a:p>
          <a:p>
            <a:r>
              <a:rPr lang="tr-TR" dirty="0" err="1"/>
              <a:t>Protecing</a:t>
            </a:r>
            <a:r>
              <a:rPr lang="tr-TR" dirty="0"/>
              <a:t> </a:t>
            </a:r>
            <a:r>
              <a:rPr lang="tr-TR" dirty="0" err="1"/>
              <a:t>LibOS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Iago</a:t>
            </a:r>
            <a:r>
              <a:rPr lang="tr-TR" dirty="0"/>
              <a:t> </a:t>
            </a:r>
            <a:r>
              <a:rPr lang="tr-TR" dirty="0" err="1"/>
              <a:t>attacks</a:t>
            </a:r>
            <a:r>
              <a:rPr lang="tr-TR" dirty="0"/>
              <a:t>. </a:t>
            </a:r>
          </a:p>
          <a:p>
            <a:endParaRPr lang="tr-TR" dirty="0"/>
          </a:p>
          <a:p>
            <a:r>
              <a:rPr lang="tr-TR" dirty="0"/>
              <a:t>Services </a:t>
            </a:r>
          </a:p>
          <a:p>
            <a:pPr lvl="1"/>
            <a:r>
              <a:rPr lang="tr-TR" dirty="0"/>
              <a:t>Virtual </a:t>
            </a:r>
            <a:r>
              <a:rPr lang="tr-TR" dirty="0" err="1"/>
              <a:t>memory</a:t>
            </a:r>
            <a:endParaRPr lang="tr-TR" dirty="0"/>
          </a:p>
          <a:p>
            <a:pPr lvl="1"/>
            <a:r>
              <a:rPr lang="tr-TR" dirty="0"/>
              <a:t>Storage </a:t>
            </a:r>
          </a:p>
          <a:p>
            <a:pPr lvl="1"/>
            <a:r>
              <a:rPr lang="tr-TR" dirty="0" err="1"/>
              <a:t>Threads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synchronisation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3624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Untrusted</a:t>
            </a:r>
            <a:r>
              <a:rPr lang="tr-TR" dirty="0"/>
              <a:t> </a:t>
            </a:r>
            <a:r>
              <a:rPr lang="tr-TR" dirty="0" err="1"/>
              <a:t>interface</a:t>
            </a:r>
            <a:r>
              <a:rPr lang="tr-TR" dirty="0"/>
              <a:t> 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828801"/>
            <a:ext cx="6690206" cy="4267200"/>
          </a:xfrm>
        </p:spPr>
        <p:txBody>
          <a:bodyPr>
            <a:normAutofit lnSpcReduction="10000"/>
          </a:bodyPr>
          <a:lstStyle/>
          <a:p>
            <a:r>
              <a:rPr lang="tr-TR" dirty="0"/>
              <a:t>‘’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guest</a:t>
            </a:r>
            <a:r>
              <a:rPr lang="tr-TR" dirty="0"/>
              <a:t> </a:t>
            </a:r>
            <a:r>
              <a:rPr lang="tr-TR" dirty="0" err="1"/>
              <a:t>controls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virtual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, </a:t>
            </a:r>
            <a:r>
              <a:rPr lang="tr-TR" dirty="0" err="1"/>
              <a:t>while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host</a:t>
            </a:r>
            <a:r>
              <a:rPr lang="tr-TR" dirty="0"/>
              <a:t> </a:t>
            </a:r>
            <a:r>
              <a:rPr lang="tr-TR" dirty="0" err="1"/>
              <a:t>manages</a:t>
            </a:r>
            <a:r>
              <a:rPr lang="tr-TR" dirty="0"/>
              <a:t> </a:t>
            </a:r>
            <a:r>
              <a:rPr lang="tr-TR" dirty="0" err="1"/>
              <a:t>policy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.’’ </a:t>
            </a:r>
          </a:p>
          <a:p>
            <a:r>
              <a:rPr lang="tr-TR" dirty="0" err="1"/>
              <a:t>Mutual</a:t>
            </a:r>
            <a:r>
              <a:rPr lang="tr-TR" dirty="0"/>
              <a:t> </a:t>
            </a:r>
            <a:r>
              <a:rPr lang="tr-TR" dirty="0" err="1"/>
              <a:t>distrust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Host/</a:t>
            </a:r>
            <a:r>
              <a:rPr lang="tr-TR" dirty="0" err="1"/>
              <a:t>Guest</a:t>
            </a:r>
            <a:r>
              <a:rPr lang="tr-TR" dirty="0"/>
              <a:t> </a:t>
            </a:r>
          </a:p>
          <a:p>
            <a:r>
              <a:rPr lang="tr-TR" dirty="0" err="1"/>
              <a:t>Limits</a:t>
            </a:r>
            <a:r>
              <a:rPr lang="tr-TR" dirty="0"/>
              <a:t> </a:t>
            </a:r>
            <a:r>
              <a:rPr lang="tr-TR" dirty="0" err="1"/>
              <a:t>host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resource</a:t>
            </a:r>
            <a:r>
              <a:rPr lang="tr-TR" dirty="0"/>
              <a:t> </a:t>
            </a:r>
            <a:r>
              <a:rPr lang="tr-TR" dirty="0" err="1"/>
              <a:t>allocations</a:t>
            </a:r>
            <a:r>
              <a:rPr lang="tr-TR" dirty="0"/>
              <a:t> </a:t>
            </a:r>
          </a:p>
          <a:p>
            <a:r>
              <a:rPr lang="tr-TR" dirty="0" err="1"/>
              <a:t>Untrusted</a:t>
            </a:r>
            <a:r>
              <a:rPr lang="tr-TR" dirty="0"/>
              <a:t> </a:t>
            </a:r>
            <a:r>
              <a:rPr lang="tr-TR" dirty="0" err="1"/>
              <a:t>runtime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Bootstrap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glue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Untrusted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</a:t>
            </a:r>
            <a:r>
              <a:rPr lang="tr-TR" dirty="0" err="1"/>
              <a:t>ways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Creating</a:t>
            </a:r>
            <a:r>
              <a:rPr lang="tr-TR" dirty="0"/>
              <a:t> </a:t>
            </a:r>
            <a:r>
              <a:rPr lang="tr-TR" dirty="0" err="1"/>
              <a:t>enclave</a:t>
            </a:r>
            <a:r>
              <a:rPr lang="tr-TR" dirty="0"/>
              <a:t>, </a:t>
            </a:r>
            <a:r>
              <a:rPr lang="tr-TR" dirty="0" err="1"/>
              <a:t>loading</a:t>
            </a:r>
            <a:r>
              <a:rPr lang="tr-TR" dirty="0"/>
              <a:t> </a:t>
            </a:r>
            <a:r>
              <a:rPr lang="tr-TR" dirty="0" err="1"/>
              <a:t>shield</a:t>
            </a:r>
            <a:r>
              <a:rPr lang="tr-TR" dirty="0"/>
              <a:t>, </a:t>
            </a:r>
            <a:r>
              <a:rPr lang="tr-TR" dirty="0" err="1"/>
              <a:t>forwarding</a:t>
            </a:r>
            <a:r>
              <a:rPr lang="tr-TR" dirty="0"/>
              <a:t> </a:t>
            </a:r>
            <a:r>
              <a:rPr lang="tr-TR" dirty="0" err="1"/>
              <a:t>calls</a:t>
            </a:r>
            <a:endParaRPr lang="tr-TR" dirty="0"/>
          </a:p>
        </p:txBody>
      </p:sp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4EFC92B8-40DB-4AE7-B050-1CC7CB8977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0895" y="1399675"/>
            <a:ext cx="5379471" cy="509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2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Implementation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SGX </a:t>
            </a:r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host</a:t>
            </a:r>
            <a:r>
              <a:rPr lang="tr-TR" dirty="0"/>
              <a:t> OS 	</a:t>
            </a:r>
          </a:p>
          <a:p>
            <a:pPr lvl="1"/>
            <a:r>
              <a:rPr lang="tr-TR" dirty="0" err="1"/>
              <a:t>by</a:t>
            </a:r>
            <a:r>
              <a:rPr lang="tr-TR" dirty="0"/>
              <a:t>  </a:t>
            </a:r>
            <a:r>
              <a:rPr lang="tr-TR" dirty="0" err="1"/>
              <a:t>writing</a:t>
            </a:r>
            <a:r>
              <a:rPr lang="tr-TR" dirty="0"/>
              <a:t> a </a:t>
            </a:r>
            <a:r>
              <a:rPr lang="tr-TR" dirty="0" err="1"/>
              <a:t>driver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on </a:t>
            </a:r>
            <a:r>
              <a:rPr lang="tr-TR" dirty="0" err="1"/>
              <a:t>kernel</a:t>
            </a:r>
            <a:r>
              <a:rPr lang="tr-TR" dirty="0"/>
              <a:t> </a:t>
            </a:r>
          </a:p>
          <a:p>
            <a:r>
              <a:rPr lang="tr-TR" dirty="0" err="1"/>
              <a:t>Modifications</a:t>
            </a:r>
            <a:r>
              <a:rPr lang="tr-TR" dirty="0"/>
              <a:t> on </a:t>
            </a:r>
            <a:r>
              <a:rPr lang="tr-TR" dirty="0" err="1"/>
              <a:t>host</a:t>
            </a:r>
            <a:r>
              <a:rPr lang="tr-TR" dirty="0"/>
              <a:t> </a:t>
            </a:r>
            <a:r>
              <a:rPr lang="tr-TR" dirty="0" err="1"/>
              <a:t>kernel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enable</a:t>
            </a:r>
            <a:r>
              <a:rPr lang="tr-TR" dirty="0"/>
              <a:t> </a:t>
            </a:r>
            <a:r>
              <a:rPr lang="tr-TR" dirty="0" err="1"/>
              <a:t>efficient</a:t>
            </a:r>
            <a:r>
              <a:rPr lang="tr-TR" dirty="0"/>
              <a:t> </a:t>
            </a:r>
            <a:r>
              <a:rPr lang="tr-TR" dirty="0" err="1"/>
              <a:t>mapping</a:t>
            </a:r>
            <a:r>
              <a:rPr lang="tr-TR" dirty="0"/>
              <a:t> </a:t>
            </a:r>
          </a:p>
          <a:p>
            <a:r>
              <a:rPr lang="tr-TR" dirty="0" err="1"/>
              <a:t>Support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debugging</a:t>
            </a:r>
            <a:r>
              <a:rPr lang="tr-TR" dirty="0"/>
              <a:t> an </a:t>
            </a:r>
            <a:r>
              <a:rPr lang="tr-TR" dirty="0" err="1"/>
              <a:t>enclave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SGX </a:t>
            </a:r>
            <a:r>
              <a:rPr lang="tr-TR" dirty="0" err="1"/>
              <a:t>debug</a:t>
            </a:r>
            <a:r>
              <a:rPr lang="tr-TR" dirty="0"/>
              <a:t> </a:t>
            </a:r>
            <a:r>
              <a:rPr lang="tr-TR" dirty="0" err="1"/>
              <a:t>mechanism</a:t>
            </a:r>
            <a:endParaRPr lang="tr-TR" dirty="0"/>
          </a:p>
          <a:p>
            <a:r>
              <a:rPr lang="tr-TR" dirty="0" err="1"/>
              <a:t>Minor</a:t>
            </a:r>
            <a:r>
              <a:rPr lang="tr-TR" dirty="0"/>
              <a:t> </a:t>
            </a:r>
            <a:r>
              <a:rPr lang="tr-TR" dirty="0" err="1"/>
              <a:t>modifications</a:t>
            </a:r>
            <a:r>
              <a:rPr lang="tr-TR" dirty="0"/>
              <a:t> on </a:t>
            </a:r>
            <a:r>
              <a:rPr lang="tr-TR" dirty="0" err="1"/>
              <a:t>LibOS</a:t>
            </a:r>
            <a:r>
              <a:rPr lang="tr-TR" dirty="0"/>
              <a:t>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534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Deployment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attestation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tr-TR" dirty="0" err="1"/>
              <a:t>Constructing</a:t>
            </a:r>
            <a:r>
              <a:rPr lang="tr-TR" dirty="0"/>
              <a:t> a disk </a:t>
            </a:r>
            <a:r>
              <a:rPr lang="tr-TR" dirty="0" err="1"/>
              <a:t>image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encrypting</a:t>
            </a:r>
            <a:r>
              <a:rPr lang="tr-TR" dirty="0"/>
              <a:t> it </a:t>
            </a:r>
          </a:p>
          <a:p>
            <a:pPr marL="514350" indent="-514350">
              <a:buAutoNum type="arabicParenR"/>
            </a:pPr>
            <a:r>
              <a:rPr lang="tr-TR" dirty="0" err="1"/>
              <a:t>Encrypted</a:t>
            </a:r>
            <a:r>
              <a:rPr lang="tr-TR" dirty="0"/>
              <a:t> VHD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shield</a:t>
            </a:r>
            <a:r>
              <a:rPr lang="tr-TR" dirty="0"/>
              <a:t> </a:t>
            </a:r>
            <a:r>
              <a:rPr lang="tr-TR" dirty="0" err="1"/>
              <a:t>binary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/>
              <a:t> sent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cloud</a:t>
            </a:r>
            <a:r>
              <a:rPr lang="tr-TR" dirty="0"/>
              <a:t> </a:t>
            </a:r>
            <a:r>
              <a:rPr lang="tr-TR" dirty="0" err="1"/>
              <a:t>provider</a:t>
            </a:r>
            <a:r>
              <a:rPr lang="tr-TR" dirty="0"/>
              <a:t> </a:t>
            </a:r>
          </a:p>
          <a:p>
            <a:pPr marL="514350" indent="-514350">
              <a:buAutoNum type="arabicParenR"/>
            </a:pPr>
            <a:r>
              <a:rPr lang="tr-TR" dirty="0" err="1"/>
              <a:t>Cloud</a:t>
            </a:r>
            <a:r>
              <a:rPr lang="tr-TR" dirty="0"/>
              <a:t> </a:t>
            </a:r>
            <a:r>
              <a:rPr lang="tr-TR" dirty="0" err="1"/>
              <a:t>provider</a:t>
            </a:r>
            <a:r>
              <a:rPr lang="tr-TR" dirty="0"/>
              <a:t> </a:t>
            </a:r>
            <a:r>
              <a:rPr lang="tr-TR" dirty="0" err="1"/>
              <a:t>establishes</a:t>
            </a:r>
            <a:r>
              <a:rPr lang="tr-TR" dirty="0"/>
              <a:t> a </a:t>
            </a:r>
            <a:r>
              <a:rPr lang="tr-TR" dirty="0" err="1"/>
              <a:t>picoprocess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loads</a:t>
            </a:r>
            <a:r>
              <a:rPr lang="tr-TR" dirty="0"/>
              <a:t> </a:t>
            </a:r>
            <a:r>
              <a:rPr lang="tr-TR" dirty="0" err="1"/>
              <a:t>untrusted</a:t>
            </a:r>
            <a:r>
              <a:rPr lang="tr-TR" dirty="0"/>
              <a:t> </a:t>
            </a:r>
            <a:r>
              <a:rPr lang="tr-TR" dirty="0" err="1"/>
              <a:t>runtime</a:t>
            </a:r>
            <a:r>
              <a:rPr lang="tr-TR" dirty="0"/>
              <a:t> </a:t>
            </a:r>
          </a:p>
          <a:p>
            <a:pPr marL="514350" indent="-514350">
              <a:buAutoNum type="arabicParenR"/>
            </a:pPr>
            <a:r>
              <a:rPr lang="tr-TR" dirty="0" err="1"/>
              <a:t>After</a:t>
            </a:r>
            <a:r>
              <a:rPr lang="tr-TR" dirty="0"/>
              <a:t> </a:t>
            </a:r>
            <a:r>
              <a:rPr lang="tr-TR" dirty="0" err="1"/>
              <a:t>initialisation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shield</a:t>
            </a:r>
            <a:r>
              <a:rPr lang="tr-TR" dirty="0"/>
              <a:t> </a:t>
            </a:r>
            <a:r>
              <a:rPr lang="tr-TR" dirty="0" err="1"/>
              <a:t>generates</a:t>
            </a:r>
            <a:r>
              <a:rPr lang="tr-TR" dirty="0"/>
              <a:t> a </a:t>
            </a:r>
            <a:r>
              <a:rPr lang="tr-TR" dirty="0" err="1"/>
              <a:t>public</a:t>
            </a:r>
            <a:r>
              <a:rPr lang="tr-TR" dirty="0"/>
              <a:t>/</a:t>
            </a:r>
            <a:r>
              <a:rPr lang="tr-TR" dirty="0" err="1"/>
              <a:t>private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pair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uses</a:t>
            </a:r>
            <a:r>
              <a:rPr lang="tr-TR" dirty="0"/>
              <a:t> it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establish</a:t>
            </a:r>
            <a:r>
              <a:rPr lang="tr-TR" dirty="0"/>
              <a:t> a network </a:t>
            </a:r>
            <a:r>
              <a:rPr lang="tr-TR" dirty="0" err="1"/>
              <a:t>connection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user</a:t>
            </a:r>
            <a:endParaRPr lang="tr-TR" dirty="0"/>
          </a:p>
          <a:p>
            <a:pPr marL="514350" indent="-514350">
              <a:buAutoNum type="arabicParenR"/>
            </a:pP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everything</a:t>
            </a:r>
            <a:r>
              <a:rPr lang="tr-TR" dirty="0"/>
              <a:t> is </a:t>
            </a:r>
            <a:r>
              <a:rPr lang="tr-TR" dirty="0" err="1"/>
              <a:t>loaded</a:t>
            </a:r>
            <a:r>
              <a:rPr lang="tr-TR" dirty="0"/>
              <a:t> </a:t>
            </a:r>
            <a:r>
              <a:rPr lang="tr-TR" dirty="0" err="1"/>
              <a:t>correctly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 </a:t>
            </a:r>
            <a:r>
              <a:rPr lang="tr-TR" dirty="0" err="1"/>
              <a:t>encrypts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VHD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key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sends</a:t>
            </a:r>
            <a:r>
              <a:rPr lang="tr-TR" dirty="0"/>
              <a:t> it </a:t>
            </a:r>
            <a:r>
              <a:rPr lang="tr-TR" dirty="0" err="1"/>
              <a:t>back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shield</a:t>
            </a:r>
            <a:r>
              <a:rPr lang="tr-TR" dirty="0"/>
              <a:t> </a:t>
            </a:r>
          </a:p>
          <a:p>
            <a:pPr marL="514350" indent="-514350">
              <a:buAutoNum type="arabicParenR"/>
            </a:pPr>
            <a:endParaRPr lang="tr-TR" dirty="0"/>
          </a:p>
          <a:p>
            <a:pPr marL="514350" indent="-514350">
              <a:buAutoNum type="arabicParenR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5486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id="{C91F8AEF-3F04-4077-B201-1D9B1C6BFA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Limitations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endParaRPr lang="tr-TR" dirty="0"/>
          </a:p>
        </p:txBody>
      </p:sp>
      <p:sp>
        <p:nvSpPr>
          <p:cNvPr id="5" name="Alt Başlık 4">
            <a:extLst>
              <a:ext uri="{FF2B5EF4-FFF2-40B4-BE49-F238E27FC236}">
                <a16:creationId xmlns:a16="http://schemas.microsoft.com/office/drawing/2014/main" id="{4D60BDD8-F032-4092-AF27-E6977F6BBD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SGX </a:t>
            </a:r>
            <a:r>
              <a:rPr lang="tr-TR" dirty="0" err="1"/>
              <a:t>Limitations</a:t>
            </a:r>
            <a:endParaRPr lang="tr-TR" dirty="0"/>
          </a:p>
          <a:p>
            <a:r>
              <a:rPr lang="tr-TR" dirty="0" err="1"/>
              <a:t>Performance</a:t>
            </a:r>
            <a:r>
              <a:rPr lang="tr-TR" dirty="0"/>
              <a:t> </a:t>
            </a:r>
            <a:r>
              <a:rPr lang="tr-TR" dirty="0" err="1"/>
              <a:t>evaluation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88083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SGX </a:t>
            </a:r>
            <a:r>
              <a:rPr lang="tr-TR" dirty="0" err="1"/>
              <a:t>limitations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Dynamic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allocation</a:t>
            </a:r>
            <a:r>
              <a:rPr lang="tr-TR" dirty="0"/>
              <a:t> </a:t>
            </a:r>
          </a:p>
          <a:p>
            <a:r>
              <a:rPr lang="tr-TR" dirty="0" err="1"/>
              <a:t>Exception</a:t>
            </a:r>
            <a:r>
              <a:rPr lang="tr-TR" dirty="0"/>
              <a:t> </a:t>
            </a:r>
            <a:r>
              <a:rPr lang="tr-TR" dirty="0" err="1"/>
              <a:t>handling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Not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exception</a:t>
            </a:r>
            <a:r>
              <a:rPr lang="tr-TR" dirty="0"/>
              <a:t> </a:t>
            </a:r>
            <a:r>
              <a:rPr lang="tr-TR" dirty="0" err="1"/>
              <a:t>causes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reported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enclave</a:t>
            </a:r>
            <a:r>
              <a:rPr lang="tr-TR" dirty="0"/>
              <a:t> </a:t>
            </a:r>
          </a:p>
          <a:p>
            <a:r>
              <a:rPr lang="tr-TR" dirty="0" err="1"/>
              <a:t>Permitted</a:t>
            </a:r>
            <a:r>
              <a:rPr lang="tr-TR" dirty="0"/>
              <a:t> </a:t>
            </a:r>
            <a:r>
              <a:rPr lang="tr-TR" dirty="0" err="1"/>
              <a:t>instructions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SGX </a:t>
            </a:r>
            <a:r>
              <a:rPr lang="tr-TR" dirty="0" err="1"/>
              <a:t>dissalows</a:t>
            </a:r>
            <a:r>
              <a:rPr lang="tr-TR" dirty="0"/>
              <a:t> in-</a:t>
            </a:r>
            <a:r>
              <a:rPr lang="tr-TR" dirty="0" err="1"/>
              <a:t>enclave</a:t>
            </a:r>
            <a:r>
              <a:rPr lang="tr-TR" dirty="0"/>
              <a:t> </a:t>
            </a:r>
            <a:r>
              <a:rPr lang="tr-TR" dirty="0" err="1"/>
              <a:t>execution</a:t>
            </a:r>
            <a:r>
              <a:rPr lang="tr-TR" dirty="0"/>
              <a:t> of </a:t>
            </a:r>
            <a:r>
              <a:rPr lang="tr-TR" dirty="0" err="1"/>
              <a:t>instructions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commonly</a:t>
            </a:r>
            <a:r>
              <a:rPr lang="tr-TR" dirty="0"/>
              <a:t> </a:t>
            </a:r>
            <a:r>
              <a:rPr lang="tr-TR" dirty="0" err="1"/>
              <a:t>encountered</a:t>
            </a:r>
            <a:r>
              <a:rPr lang="tr-TR" dirty="0"/>
              <a:t> in </a:t>
            </a:r>
            <a:r>
              <a:rPr lang="tr-TR" dirty="0" err="1"/>
              <a:t>LibOS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</a:t>
            </a:r>
            <a:r>
              <a:rPr lang="tr-TR" dirty="0" err="1"/>
              <a:t>boundaries</a:t>
            </a:r>
            <a:r>
              <a:rPr lang="tr-TR" dirty="0"/>
              <a:t> </a:t>
            </a:r>
            <a:r>
              <a:rPr lang="tr-TR" dirty="0" err="1"/>
              <a:t>effecting</a:t>
            </a:r>
            <a:r>
              <a:rPr lang="tr-TR" dirty="0"/>
              <a:t> </a:t>
            </a:r>
            <a:r>
              <a:rPr lang="tr-TR" dirty="0" err="1"/>
              <a:t>performance</a:t>
            </a:r>
            <a:endParaRPr lang="tr-TR" dirty="0"/>
          </a:p>
          <a:p>
            <a:r>
              <a:rPr lang="tr-TR" dirty="0" err="1"/>
              <a:t>Thread-local</a:t>
            </a:r>
            <a:r>
              <a:rPr lang="tr-TR" dirty="0"/>
              <a:t> </a:t>
            </a:r>
            <a:r>
              <a:rPr lang="tr-TR" dirty="0" err="1"/>
              <a:t>storage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4184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761"/>
            <a:ext cx="10515600" cy="1325562"/>
          </a:xfrm>
        </p:spPr>
        <p:txBody>
          <a:bodyPr/>
          <a:lstStyle/>
          <a:p>
            <a:r>
              <a:rPr lang="tr-TR" dirty="0" err="1"/>
              <a:t>Performance</a:t>
            </a:r>
            <a:r>
              <a:rPr lang="tr-TR" dirty="0"/>
              <a:t> Evaluation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Comparing</a:t>
            </a:r>
            <a:r>
              <a:rPr lang="tr-TR" dirty="0"/>
              <a:t> </a:t>
            </a:r>
            <a:r>
              <a:rPr lang="tr-TR" dirty="0" err="1"/>
              <a:t>Haven’s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alternative</a:t>
            </a:r>
            <a:r>
              <a:rPr lang="tr-TR" dirty="0"/>
              <a:t> </a:t>
            </a:r>
            <a:r>
              <a:rPr lang="tr-TR" dirty="0" err="1"/>
              <a:t>host</a:t>
            </a:r>
            <a:r>
              <a:rPr lang="tr-TR" dirty="0"/>
              <a:t> </a:t>
            </a:r>
            <a:r>
              <a:rPr lang="tr-TR" dirty="0" err="1"/>
              <a:t>environments</a:t>
            </a:r>
            <a:r>
              <a:rPr lang="tr-TR" dirty="0"/>
              <a:t> (</a:t>
            </a:r>
            <a:r>
              <a:rPr lang="tr-TR" dirty="0" err="1"/>
              <a:t>which</a:t>
            </a:r>
            <a:r>
              <a:rPr lang="tr-TR" dirty="0"/>
              <a:t> do not </a:t>
            </a:r>
            <a:r>
              <a:rPr lang="tr-TR" dirty="0" err="1"/>
              <a:t>provide</a:t>
            </a:r>
            <a:r>
              <a:rPr lang="tr-TR" dirty="0"/>
              <a:t> </a:t>
            </a:r>
            <a:r>
              <a:rPr lang="tr-TR" dirty="0" err="1"/>
              <a:t>shielded</a:t>
            </a:r>
            <a:r>
              <a:rPr lang="tr-TR" dirty="0"/>
              <a:t> </a:t>
            </a:r>
            <a:r>
              <a:rPr lang="tr-TR" dirty="0" err="1"/>
              <a:t>execution</a:t>
            </a:r>
            <a:r>
              <a:rPr lang="tr-TR" dirty="0"/>
              <a:t>)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 err="1"/>
              <a:t>Summary</a:t>
            </a:r>
            <a:r>
              <a:rPr lang="tr-TR" dirty="0"/>
              <a:t>: </a:t>
            </a:r>
            <a:r>
              <a:rPr lang="tr-TR" dirty="0" err="1"/>
              <a:t>Haven’s</a:t>
            </a:r>
            <a:r>
              <a:rPr lang="tr-TR" dirty="0"/>
              <a:t> </a:t>
            </a:r>
            <a:r>
              <a:rPr lang="tr-TR" dirty="0" err="1"/>
              <a:t>performance</a:t>
            </a:r>
            <a:r>
              <a:rPr lang="tr-TR" dirty="0"/>
              <a:t> </a:t>
            </a:r>
            <a:r>
              <a:rPr lang="tr-TR" dirty="0" err="1"/>
              <a:t>penalty</a:t>
            </a:r>
            <a:r>
              <a:rPr lang="tr-TR" dirty="0"/>
              <a:t> vs. a VM is 31-54% </a:t>
            </a:r>
          </a:p>
          <a:p>
            <a:r>
              <a:rPr lang="tr-TR" dirty="0" err="1"/>
              <a:t>Acceptable</a:t>
            </a:r>
            <a:r>
              <a:rPr lang="tr-TR" dirty="0"/>
              <a:t> </a:t>
            </a:r>
            <a:r>
              <a:rPr lang="tr-TR" dirty="0" err="1"/>
              <a:t>overheads</a:t>
            </a:r>
            <a:r>
              <a:rPr lang="tr-TR" dirty="0"/>
              <a:t>, in </a:t>
            </a:r>
            <a:r>
              <a:rPr lang="tr-TR" dirty="0" err="1"/>
              <a:t>return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not </a:t>
            </a:r>
            <a:r>
              <a:rPr lang="tr-TR" dirty="0" err="1"/>
              <a:t>needing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trust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cloud</a:t>
            </a:r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731D2B0-1575-4262-B5B7-0850A4760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5982" y="2799149"/>
            <a:ext cx="4305901" cy="2038635"/>
          </a:xfrm>
          <a:prstGeom prst="rect">
            <a:avLst/>
          </a:prstGeom>
        </p:spPr>
      </p:pic>
      <p:pic>
        <p:nvPicPr>
          <p:cNvPr id="7" name="Resim 6">
            <a:extLst>
              <a:ext uri="{FF2B5EF4-FFF2-40B4-BE49-F238E27FC236}">
                <a16:creationId xmlns:a16="http://schemas.microsoft.com/office/drawing/2014/main" id="{4D4CFCD2-003E-4825-AC31-C9C6613FD2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808676"/>
            <a:ext cx="3858163" cy="202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95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Future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Storage </a:t>
            </a:r>
            <a:r>
              <a:rPr lang="tr-TR" dirty="0" err="1"/>
              <a:t>rollback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prevent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attack</a:t>
            </a:r>
            <a:r>
              <a:rPr lang="tr-TR" dirty="0"/>
              <a:t>: ‘’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enclave</a:t>
            </a:r>
            <a:r>
              <a:rPr lang="tr-TR" dirty="0"/>
              <a:t> is </a:t>
            </a:r>
            <a:r>
              <a:rPr lang="tr-TR" dirty="0" err="1"/>
              <a:t>terminated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in-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 is </a:t>
            </a:r>
            <a:r>
              <a:rPr lang="tr-TR" dirty="0" err="1"/>
              <a:t>lost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Plan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communicate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on ‘’</a:t>
            </a:r>
            <a:r>
              <a:rPr lang="tr-TR" dirty="0" err="1"/>
              <a:t>critical</a:t>
            </a:r>
            <a:r>
              <a:rPr lang="tr-TR" dirty="0"/>
              <a:t>’’ </a:t>
            </a:r>
            <a:r>
              <a:rPr lang="tr-TR" dirty="0" err="1"/>
              <a:t>writes</a:t>
            </a:r>
            <a:r>
              <a:rPr lang="tr-TR" dirty="0"/>
              <a:t> </a:t>
            </a:r>
          </a:p>
          <a:p>
            <a:r>
              <a:rPr lang="tr-TR" dirty="0" err="1"/>
              <a:t>Untrusted</a:t>
            </a:r>
            <a:r>
              <a:rPr lang="tr-TR" dirty="0"/>
              <a:t> time </a:t>
            </a:r>
          </a:p>
          <a:p>
            <a:pPr lvl="1"/>
            <a:r>
              <a:rPr lang="tr-TR" dirty="0" err="1"/>
              <a:t>Malicious</a:t>
            </a:r>
            <a:r>
              <a:rPr lang="tr-TR" dirty="0"/>
              <a:t> </a:t>
            </a:r>
            <a:r>
              <a:rPr lang="tr-TR" dirty="0" err="1"/>
              <a:t>host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lie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time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timeouts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Plan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ensure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clock</a:t>
            </a:r>
            <a:r>
              <a:rPr lang="tr-TR" dirty="0"/>
              <a:t> </a:t>
            </a:r>
            <a:r>
              <a:rPr lang="tr-TR" dirty="0" err="1"/>
              <a:t>always</a:t>
            </a:r>
            <a:r>
              <a:rPr lang="tr-TR" dirty="0"/>
              <a:t> </a:t>
            </a:r>
            <a:r>
              <a:rPr lang="tr-TR" dirty="0" err="1"/>
              <a:t>runs</a:t>
            </a:r>
            <a:r>
              <a:rPr lang="tr-TR" dirty="0"/>
              <a:t> </a:t>
            </a:r>
            <a:r>
              <a:rPr lang="tr-TR" dirty="0" err="1"/>
              <a:t>forward</a:t>
            </a:r>
            <a:endParaRPr lang="tr-TR" dirty="0"/>
          </a:p>
          <a:p>
            <a:pPr lvl="1"/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using</a:t>
            </a:r>
            <a:r>
              <a:rPr lang="tr-TR" dirty="0"/>
              <a:t> </a:t>
            </a:r>
            <a:r>
              <a:rPr lang="tr-TR" dirty="0" err="1"/>
              <a:t>cycle</a:t>
            </a:r>
            <a:r>
              <a:rPr lang="tr-TR" dirty="0"/>
              <a:t> </a:t>
            </a:r>
            <a:r>
              <a:rPr lang="tr-TR" dirty="0" err="1"/>
              <a:t>counter</a:t>
            </a:r>
            <a:r>
              <a:rPr lang="tr-TR" dirty="0"/>
              <a:t> as an </a:t>
            </a:r>
            <a:r>
              <a:rPr lang="tr-TR" dirty="0" err="1"/>
              <a:t>alternative</a:t>
            </a:r>
            <a:r>
              <a:rPr lang="tr-TR" dirty="0"/>
              <a:t> </a:t>
            </a:r>
            <a:r>
              <a:rPr lang="tr-TR" dirty="0" err="1"/>
              <a:t>clock</a:t>
            </a:r>
            <a:r>
              <a:rPr lang="tr-TR" dirty="0"/>
              <a:t>  </a:t>
            </a:r>
          </a:p>
          <a:p>
            <a:r>
              <a:rPr lang="tr-TR" dirty="0" err="1"/>
              <a:t>Cloud</a:t>
            </a:r>
            <a:r>
              <a:rPr lang="tr-TR" dirty="0"/>
              <a:t> </a:t>
            </a:r>
            <a:r>
              <a:rPr lang="tr-TR" dirty="0" err="1"/>
              <a:t>management</a:t>
            </a:r>
            <a:r>
              <a:rPr lang="tr-TR" dirty="0"/>
              <a:t>  </a:t>
            </a:r>
          </a:p>
          <a:p>
            <a:pPr lvl="1"/>
            <a:r>
              <a:rPr lang="tr-TR" dirty="0" err="1"/>
              <a:t>Haven</a:t>
            </a:r>
            <a:r>
              <a:rPr lang="tr-TR" dirty="0"/>
              <a:t> </a:t>
            </a:r>
            <a:r>
              <a:rPr lang="tr-TR" dirty="0" err="1"/>
              <a:t>prevents</a:t>
            </a:r>
            <a:r>
              <a:rPr lang="tr-TR" dirty="0"/>
              <a:t> </a:t>
            </a:r>
            <a:r>
              <a:rPr lang="tr-TR" dirty="0" err="1"/>
              <a:t>host’s</a:t>
            </a:r>
            <a:r>
              <a:rPr lang="tr-TR" dirty="0"/>
              <a:t> </a:t>
            </a:r>
            <a:r>
              <a:rPr lang="tr-TR" dirty="0" err="1"/>
              <a:t>ability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capture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recreate</a:t>
            </a:r>
            <a:r>
              <a:rPr lang="tr-TR" dirty="0"/>
              <a:t> </a:t>
            </a:r>
            <a:r>
              <a:rPr lang="tr-TR" dirty="0" err="1"/>
              <a:t>guest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Plan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implement</a:t>
            </a:r>
            <a:r>
              <a:rPr lang="tr-TR" dirty="0"/>
              <a:t> </a:t>
            </a:r>
            <a:r>
              <a:rPr lang="tr-TR" dirty="0" err="1"/>
              <a:t>checkpoints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resume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capturing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 </a:t>
            </a:r>
            <a:r>
              <a:rPr lang="tr-TR" dirty="0" err="1"/>
              <a:t>encrypted</a:t>
            </a:r>
            <a:r>
              <a:rPr lang="tr-TR" dirty="0"/>
              <a:t> </a:t>
            </a:r>
            <a:r>
              <a:rPr lang="tr-TR" dirty="0" err="1"/>
              <a:t>image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45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Conclusion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Cloud</a:t>
            </a:r>
            <a:r>
              <a:rPr lang="tr-TR" dirty="0"/>
              <a:t> </a:t>
            </a:r>
            <a:r>
              <a:rPr lang="tr-TR" dirty="0" err="1"/>
              <a:t>platforms</a:t>
            </a:r>
            <a:r>
              <a:rPr lang="tr-TR" dirty="0"/>
              <a:t> </a:t>
            </a:r>
            <a:r>
              <a:rPr lang="tr-TR" dirty="0" err="1"/>
              <a:t>offer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advantages</a:t>
            </a:r>
            <a:r>
              <a:rPr lang="tr-TR" dirty="0"/>
              <a:t> but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provider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be </a:t>
            </a:r>
            <a:r>
              <a:rPr lang="tr-TR" dirty="0" err="1"/>
              <a:t>trusted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full</a:t>
            </a:r>
            <a:r>
              <a:rPr lang="tr-TR" dirty="0"/>
              <a:t> </a:t>
            </a:r>
            <a:r>
              <a:rPr lang="tr-TR" dirty="0" err="1"/>
              <a:t>access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 data. </a:t>
            </a:r>
          </a:p>
          <a:p>
            <a:r>
              <a:rPr lang="tr-TR" dirty="0" err="1"/>
              <a:t>Implementing</a:t>
            </a:r>
            <a:r>
              <a:rPr lang="tr-TR" dirty="0"/>
              <a:t> a </a:t>
            </a:r>
            <a:r>
              <a:rPr lang="tr-TR" dirty="0" err="1"/>
              <a:t>shielded</a:t>
            </a:r>
            <a:r>
              <a:rPr lang="tr-TR" dirty="0"/>
              <a:t> </a:t>
            </a:r>
            <a:r>
              <a:rPr lang="tr-TR" dirty="0" err="1"/>
              <a:t>execution</a:t>
            </a:r>
            <a:r>
              <a:rPr lang="tr-TR" dirty="0"/>
              <a:t> </a:t>
            </a:r>
            <a:r>
              <a:rPr lang="tr-TR" dirty="0" err="1"/>
              <a:t>eliminates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risk </a:t>
            </a:r>
          </a:p>
          <a:p>
            <a:r>
              <a:rPr lang="tr-TR" dirty="0" err="1"/>
              <a:t>Bringing</a:t>
            </a:r>
            <a:r>
              <a:rPr lang="tr-TR" dirty="0"/>
              <a:t> us </a:t>
            </a:r>
            <a:r>
              <a:rPr lang="tr-TR" dirty="0" err="1"/>
              <a:t>closer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‘’</a:t>
            </a:r>
            <a:r>
              <a:rPr lang="tr-TR" dirty="0" err="1"/>
              <a:t>utility</a:t>
            </a:r>
            <a:r>
              <a:rPr lang="tr-TR" dirty="0"/>
              <a:t> </a:t>
            </a:r>
            <a:r>
              <a:rPr lang="tr-TR" dirty="0" err="1"/>
              <a:t>computing</a:t>
            </a:r>
            <a:r>
              <a:rPr lang="tr-TR" dirty="0"/>
              <a:t>’’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cloud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Utility</a:t>
            </a:r>
            <a:r>
              <a:rPr lang="tr-TR" dirty="0"/>
              <a:t> </a:t>
            </a:r>
            <a:r>
              <a:rPr lang="tr-TR" dirty="0" err="1"/>
              <a:t>provies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But has </a:t>
            </a:r>
            <a:r>
              <a:rPr lang="tr-TR" dirty="0" err="1"/>
              <a:t>no</a:t>
            </a:r>
            <a:r>
              <a:rPr lang="tr-TR" dirty="0"/>
              <a:t> </a:t>
            </a:r>
            <a:r>
              <a:rPr lang="tr-TR" dirty="0" err="1"/>
              <a:t>acess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 data </a:t>
            </a:r>
          </a:p>
        </p:txBody>
      </p:sp>
    </p:spTree>
    <p:extLst>
      <p:ext uri="{BB962C8B-B14F-4D97-AF65-F5344CB8AC3E}">
        <p14:creationId xmlns:p14="http://schemas.microsoft.com/office/powerpoint/2010/main" val="894486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Thank</a:t>
            </a:r>
            <a:r>
              <a:rPr lang="tr-TR" dirty="0"/>
              <a:t> </a:t>
            </a:r>
            <a:r>
              <a:rPr lang="tr-TR" dirty="0" err="1"/>
              <a:t>you</a:t>
            </a:r>
            <a:endParaRPr lang="tr-TR" dirty="0"/>
          </a:p>
        </p:txBody>
      </p:sp>
      <p:sp>
        <p:nvSpPr>
          <p:cNvPr id="4" name="Alt Başlık 3">
            <a:extLst>
              <a:ext uri="{FF2B5EF4-FFF2-40B4-BE49-F238E27FC236}">
                <a16:creationId xmlns:a16="http://schemas.microsoft.com/office/drawing/2014/main" id="{14D6F807-D1A1-4CD0-B1F5-77A35A3726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Yanki Kurtcan </a:t>
            </a:r>
          </a:p>
        </p:txBody>
      </p:sp>
    </p:spTree>
    <p:extLst>
      <p:ext uri="{BB962C8B-B14F-4D97-AF65-F5344CB8AC3E}">
        <p14:creationId xmlns:p14="http://schemas.microsoft.com/office/powerpoint/2010/main" val="15943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Content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Introduction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Motivation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Current</a:t>
            </a:r>
            <a:r>
              <a:rPr lang="tr-TR" dirty="0"/>
              <a:t> </a:t>
            </a:r>
            <a:r>
              <a:rPr lang="tr-TR" dirty="0" err="1"/>
              <a:t>Approaches</a:t>
            </a:r>
            <a:endParaRPr lang="tr-TR" dirty="0"/>
          </a:p>
          <a:p>
            <a:pPr lvl="1"/>
            <a:r>
              <a:rPr lang="tr-TR" dirty="0" err="1"/>
              <a:t>Objective</a:t>
            </a:r>
            <a:endParaRPr lang="tr-TR" dirty="0"/>
          </a:p>
          <a:p>
            <a:r>
              <a:rPr lang="tr-TR" dirty="0" err="1"/>
              <a:t>System</a:t>
            </a:r>
            <a:endParaRPr lang="tr-TR" dirty="0"/>
          </a:p>
          <a:p>
            <a:r>
              <a:rPr lang="tr-TR" dirty="0" err="1"/>
              <a:t>Limitations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Performance</a:t>
            </a:r>
            <a:endParaRPr lang="tr-TR" dirty="0"/>
          </a:p>
          <a:p>
            <a:r>
              <a:rPr lang="tr-TR" dirty="0" err="1"/>
              <a:t>Future</a:t>
            </a:r>
            <a:r>
              <a:rPr lang="tr-TR" dirty="0"/>
              <a:t> </a:t>
            </a:r>
            <a:r>
              <a:rPr lang="tr-TR" dirty="0" err="1"/>
              <a:t>Work</a:t>
            </a:r>
            <a:endParaRPr lang="tr-TR" dirty="0"/>
          </a:p>
          <a:p>
            <a:r>
              <a:rPr lang="tr-TR" dirty="0" err="1"/>
              <a:t>Conclusion</a:t>
            </a:r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15397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74D55D-1023-431F-BD6B-9BB6664FF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Motivation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4B8DE36-C3E7-42E5-964C-050725DC3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Todays</a:t>
            </a:r>
            <a:r>
              <a:rPr lang="tr-TR" dirty="0"/>
              <a:t> </a:t>
            </a:r>
            <a:r>
              <a:rPr lang="tr-TR" dirty="0" err="1"/>
              <a:t>clouds</a:t>
            </a:r>
            <a:r>
              <a:rPr lang="tr-TR" dirty="0"/>
              <a:t> </a:t>
            </a:r>
            <a:r>
              <a:rPr lang="tr-TR" dirty="0" err="1"/>
              <a:t>use</a:t>
            </a:r>
            <a:r>
              <a:rPr lang="tr-TR" dirty="0"/>
              <a:t> a </a:t>
            </a:r>
            <a:r>
              <a:rPr lang="tr-TR" dirty="0" err="1"/>
              <a:t>security</a:t>
            </a:r>
            <a:r>
              <a:rPr lang="tr-TR" dirty="0"/>
              <a:t> model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aims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protect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privileged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(of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cloud</a:t>
            </a:r>
            <a:r>
              <a:rPr lang="tr-TR" dirty="0"/>
              <a:t> </a:t>
            </a:r>
            <a:r>
              <a:rPr lang="tr-TR" dirty="0" err="1"/>
              <a:t>provider</a:t>
            </a:r>
            <a:r>
              <a:rPr lang="tr-TR" dirty="0"/>
              <a:t>)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untrusted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. (</a:t>
            </a:r>
            <a:r>
              <a:rPr lang="tr-TR" dirty="0" err="1"/>
              <a:t>user’s</a:t>
            </a:r>
            <a:r>
              <a:rPr lang="tr-TR" dirty="0"/>
              <a:t> VM)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mean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?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 </a:t>
            </a:r>
            <a:r>
              <a:rPr lang="tr-TR" dirty="0" err="1"/>
              <a:t>must</a:t>
            </a:r>
            <a:r>
              <a:rPr lang="tr-TR" dirty="0"/>
              <a:t> </a:t>
            </a:r>
            <a:r>
              <a:rPr lang="tr-TR" dirty="0" err="1"/>
              <a:t>trust</a:t>
            </a:r>
            <a:r>
              <a:rPr lang="tr-TR" dirty="0"/>
              <a:t>: </a:t>
            </a:r>
          </a:p>
          <a:p>
            <a:pPr lvl="1"/>
            <a:r>
              <a:rPr lang="tr-TR" dirty="0" err="1"/>
              <a:t>Provider’s</a:t>
            </a:r>
            <a:r>
              <a:rPr lang="tr-TR" dirty="0"/>
              <a:t> Software</a:t>
            </a:r>
          </a:p>
          <a:p>
            <a:pPr lvl="1"/>
            <a:r>
              <a:rPr lang="tr-TR" dirty="0" err="1"/>
              <a:t>Provider’s</a:t>
            </a:r>
            <a:r>
              <a:rPr lang="tr-TR" dirty="0"/>
              <a:t> </a:t>
            </a:r>
            <a:r>
              <a:rPr lang="tr-TR" dirty="0" err="1"/>
              <a:t>Staff</a:t>
            </a:r>
            <a:endParaRPr lang="tr-TR" dirty="0"/>
          </a:p>
          <a:p>
            <a:pPr lvl="1"/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Enforcement</a:t>
            </a:r>
            <a:r>
              <a:rPr lang="tr-TR" dirty="0"/>
              <a:t> </a:t>
            </a:r>
            <a:r>
              <a:rPr lang="tr-TR" dirty="0" err="1"/>
              <a:t>Bodies</a:t>
            </a:r>
            <a:endParaRPr lang="tr-TR" dirty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178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Current</a:t>
            </a:r>
            <a:r>
              <a:rPr lang="tr-TR" dirty="0"/>
              <a:t> </a:t>
            </a:r>
            <a:r>
              <a:rPr lang="tr-TR" dirty="0" err="1"/>
              <a:t>Approaches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84" y="1825625"/>
            <a:ext cx="10712116" cy="18640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/>
              <a:t>Hardware Security </a:t>
            </a:r>
            <a:r>
              <a:rPr lang="tr-TR" dirty="0" err="1"/>
              <a:t>Modules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Temper</a:t>
            </a:r>
            <a:r>
              <a:rPr lang="tr-TR" dirty="0"/>
              <a:t> </a:t>
            </a:r>
            <a:r>
              <a:rPr lang="tr-TR" dirty="0" err="1"/>
              <a:t>proof</a:t>
            </a:r>
            <a:r>
              <a:rPr lang="tr-TR" dirty="0"/>
              <a:t> Hardware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protect</a:t>
            </a:r>
            <a:r>
              <a:rPr lang="tr-TR" dirty="0"/>
              <a:t> </a:t>
            </a:r>
            <a:r>
              <a:rPr lang="tr-TR" dirty="0" err="1"/>
              <a:t>secrets</a:t>
            </a:r>
            <a:endParaRPr lang="tr-TR" dirty="0"/>
          </a:p>
          <a:p>
            <a:pPr lvl="1"/>
            <a:r>
              <a:rPr lang="tr-TR" dirty="0" err="1"/>
              <a:t>Support</a:t>
            </a:r>
            <a:r>
              <a:rPr lang="tr-TR" dirty="0"/>
              <a:t> a </a:t>
            </a:r>
            <a:r>
              <a:rPr lang="tr-TR" dirty="0" err="1"/>
              <a:t>range</a:t>
            </a:r>
            <a:r>
              <a:rPr lang="tr-TR" dirty="0"/>
              <a:t> of </a:t>
            </a:r>
            <a:r>
              <a:rPr lang="tr-TR" dirty="0" err="1"/>
              <a:t>cryptographic</a:t>
            </a:r>
            <a:r>
              <a:rPr lang="tr-TR" dirty="0"/>
              <a:t> </a:t>
            </a:r>
            <a:r>
              <a:rPr lang="tr-TR" dirty="0" err="1"/>
              <a:t>functions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Expensive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Do not </a:t>
            </a:r>
            <a:r>
              <a:rPr lang="tr-TR" dirty="0" err="1"/>
              <a:t>usually</a:t>
            </a:r>
            <a:r>
              <a:rPr lang="tr-TR" dirty="0"/>
              <a:t> </a:t>
            </a:r>
            <a:r>
              <a:rPr lang="tr-TR" dirty="0" err="1"/>
              <a:t>run</a:t>
            </a:r>
            <a:r>
              <a:rPr lang="tr-TR" dirty="0"/>
              <a:t> general-</a:t>
            </a:r>
            <a:r>
              <a:rPr lang="tr-TR" dirty="0" err="1"/>
              <a:t>purpose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endParaRPr lang="tr-TR" dirty="0"/>
          </a:p>
          <a:p>
            <a:pPr marL="457200" lvl="1" indent="0">
              <a:buNone/>
            </a:pPr>
            <a:endParaRPr lang="tr-TR" dirty="0"/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B7CB804B-7127-4237-9B0F-20C215D123D7}"/>
              </a:ext>
            </a:extLst>
          </p:cNvPr>
          <p:cNvSpPr txBox="1">
            <a:spLocks/>
          </p:cNvSpPr>
          <p:nvPr/>
        </p:nvSpPr>
        <p:spPr>
          <a:xfrm>
            <a:off x="641684" y="3689684"/>
            <a:ext cx="10712116" cy="21656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err="1"/>
              <a:t>Trusted</a:t>
            </a:r>
            <a:r>
              <a:rPr lang="tr-TR" dirty="0"/>
              <a:t> </a:t>
            </a:r>
            <a:r>
              <a:rPr lang="tr-TR" dirty="0" err="1"/>
              <a:t>hypervisors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Protection</a:t>
            </a:r>
            <a:r>
              <a:rPr lang="tr-TR" dirty="0"/>
              <a:t> of an </a:t>
            </a:r>
            <a:r>
              <a:rPr lang="tr-TR" dirty="0" err="1"/>
              <a:t>application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malicious</a:t>
            </a:r>
            <a:r>
              <a:rPr lang="tr-TR" dirty="0"/>
              <a:t> OS </a:t>
            </a:r>
          </a:p>
          <a:p>
            <a:pPr lvl="1"/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protect</a:t>
            </a:r>
            <a:r>
              <a:rPr lang="tr-TR" dirty="0"/>
              <a:t> </a:t>
            </a:r>
            <a:r>
              <a:rPr lang="tr-TR" dirty="0" err="1"/>
              <a:t>against</a:t>
            </a:r>
            <a:r>
              <a:rPr lang="tr-TR" dirty="0"/>
              <a:t> a </a:t>
            </a:r>
            <a:r>
              <a:rPr lang="tr-TR" dirty="0" err="1"/>
              <a:t>hypervisor</a:t>
            </a:r>
            <a:r>
              <a:rPr lang="tr-TR" dirty="0"/>
              <a:t> </a:t>
            </a:r>
            <a:r>
              <a:rPr lang="tr-TR" dirty="0" err="1"/>
              <a:t>controlled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malicious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comprimised</a:t>
            </a:r>
            <a:r>
              <a:rPr lang="tr-TR" dirty="0"/>
              <a:t> </a:t>
            </a:r>
            <a:r>
              <a:rPr lang="tr-TR" dirty="0" err="1"/>
              <a:t>cloud</a:t>
            </a:r>
            <a:r>
              <a:rPr lang="tr-TR" dirty="0"/>
              <a:t> </a:t>
            </a:r>
            <a:r>
              <a:rPr lang="tr-TR" dirty="0" err="1"/>
              <a:t>provider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7563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Objective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</a:t>
            </a:r>
            <a:r>
              <a:rPr lang="tr-TR" dirty="0" err="1"/>
              <a:t>Secure</a:t>
            </a:r>
            <a:r>
              <a:rPr lang="en-US" dirty="0"/>
              <a:t> execution of unmodiﬁed legacy applications</a:t>
            </a:r>
            <a:r>
              <a:rPr lang="tr-TR" dirty="0"/>
              <a:t> </a:t>
            </a:r>
            <a:r>
              <a:rPr lang="en-US" dirty="0"/>
              <a:t>on a</a:t>
            </a:r>
            <a:r>
              <a:rPr lang="tr-TR" dirty="0"/>
              <a:t> </a:t>
            </a:r>
            <a:r>
              <a:rPr lang="en-US" dirty="0"/>
              <a:t>commodity OS and commodity hardware</a:t>
            </a:r>
            <a:endParaRPr lang="tr-TR" dirty="0"/>
          </a:p>
          <a:p>
            <a:r>
              <a:rPr lang="tr-TR" dirty="0"/>
              <a:t>‘’… </a:t>
            </a:r>
            <a:r>
              <a:rPr lang="tr-TR" dirty="0" err="1"/>
              <a:t>level</a:t>
            </a:r>
            <a:r>
              <a:rPr lang="tr-TR" dirty="0"/>
              <a:t> of </a:t>
            </a:r>
            <a:r>
              <a:rPr lang="tr-TR" dirty="0" err="1"/>
              <a:t>trust</a:t>
            </a:r>
            <a:r>
              <a:rPr lang="tr-TR" dirty="0"/>
              <a:t> </a:t>
            </a:r>
            <a:r>
              <a:rPr lang="tr-TR" dirty="0" err="1"/>
              <a:t>equivalent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 </a:t>
            </a:r>
            <a:r>
              <a:rPr lang="tr-TR" dirty="0" err="1"/>
              <a:t>operating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own</a:t>
            </a:r>
            <a:r>
              <a:rPr lang="tr-TR" dirty="0"/>
              <a:t> hardware in a </a:t>
            </a:r>
            <a:r>
              <a:rPr lang="tr-TR" dirty="0" err="1"/>
              <a:t>locked</a:t>
            </a:r>
            <a:r>
              <a:rPr lang="tr-TR" dirty="0"/>
              <a:t> </a:t>
            </a:r>
            <a:r>
              <a:rPr lang="tr-TR" dirty="0" err="1"/>
              <a:t>cage</a:t>
            </a:r>
            <a:r>
              <a:rPr lang="tr-TR" dirty="0"/>
              <a:t> at a </a:t>
            </a:r>
            <a:r>
              <a:rPr lang="tr-TR" dirty="0" err="1"/>
              <a:t>colocation</a:t>
            </a:r>
            <a:r>
              <a:rPr lang="tr-TR" dirty="0"/>
              <a:t> </a:t>
            </a:r>
            <a:r>
              <a:rPr lang="tr-TR" dirty="0" err="1"/>
              <a:t>facility</a:t>
            </a:r>
            <a:r>
              <a:rPr lang="tr-TR" dirty="0"/>
              <a:t>’’ </a:t>
            </a:r>
          </a:p>
          <a:p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does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mean</a:t>
            </a:r>
            <a:r>
              <a:rPr lang="tr-TR" dirty="0"/>
              <a:t>? </a:t>
            </a:r>
          </a:p>
          <a:p>
            <a:pPr lvl="1"/>
            <a:r>
              <a:rPr lang="tr-TR" dirty="0" err="1"/>
              <a:t>Limiting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cloud</a:t>
            </a:r>
            <a:r>
              <a:rPr lang="tr-TR" dirty="0"/>
              <a:t> </a:t>
            </a:r>
            <a:r>
              <a:rPr lang="tr-TR" dirty="0" err="1"/>
              <a:t>provider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offering</a:t>
            </a:r>
            <a:r>
              <a:rPr lang="tr-TR" dirty="0"/>
              <a:t> </a:t>
            </a:r>
            <a:r>
              <a:rPr lang="tr-TR" dirty="0" err="1"/>
              <a:t>raw</a:t>
            </a:r>
            <a:r>
              <a:rPr lang="tr-TR" dirty="0"/>
              <a:t> </a:t>
            </a:r>
            <a:r>
              <a:rPr lang="tr-TR" dirty="0" err="1"/>
              <a:t>resources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Just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colocation</a:t>
            </a:r>
            <a:r>
              <a:rPr lang="tr-TR" dirty="0"/>
              <a:t> </a:t>
            </a:r>
            <a:r>
              <a:rPr lang="tr-TR" dirty="0" err="1"/>
              <a:t>provider</a:t>
            </a:r>
            <a:r>
              <a:rPr lang="tr-TR" dirty="0"/>
              <a:t> </a:t>
            </a:r>
          </a:p>
          <a:p>
            <a:pPr lvl="1"/>
            <a:r>
              <a:rPr lang="tr-TR" dirty="0"/>
              <a:t>Can </a:t>
            </a:r>
            <a:r>
              <a:rPr lang="tr-TR" dirty="0" err="1"/>
              <a:t>deny</a:t>
            </a:r>
            <a:r>
              <a:rPr lang="tr-TR" dirty="0"/>
              <a:t> service but </a:t>
            </a:r>
            <a:r>
              <a:rPr lang="tr-TR" dirty="0" err="1"/>
              <a:t>cannot</a:t>
            </a:r>
            <a:r>
              <a:rPr lang="tr-TR" dirty="0"/>
              <a:t> </a:t>
            </a:r>
            <a:r>
              <a:rPr lang="tr-TR" dirty="0" err="1"/>
              <a:t>observe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modify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user</a:t>
            </a:r>
            <a:r>
              <a:rPr lang="tr-TR" dirty="0"/>
              <a:t> data</a:t>
            </a:r>
          </a:p>
          <a:p>
            <a:pPr lvl="1"/>
            <a:r>
              <a:rPr lang="tr-TR" dirty="0"/>
              <a:t>=&gt; </a:t>
            </a:r>
            <a:r>
              <a:rPr lang="tr-TR" dirty="0" err="1"/>
              <a:t>Shielded</a:t>
            </a:r>
            <a:r>
              <a:rPr lang="tr-TR" dirty="0"/>
              <a:t> </a:t>
            </a:r>
            <a:r>
              <a:rPr lang="tr-TR" dirty="0" err="1"/>
              <a:t>Execution</a:t>
            </a:r>
            <a:r>
              <a:rPr lang="tr-TR" dirty="0"/>
              <a:t> </a:t>
            </a:r>
          </a:p>
          <a:p>
            <a:pPr marL="45720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493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590C68-E9E5-4DC1-874A-38215A3548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System</a:t>
            </a:r>
            <a:r>
              <a:rPr lang="tr-TR" dirty="0"/>
              <a:t>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FD8DA95-D00A-4486-9F89-720360BCF0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Security </a:t>
            </a:r>
            <a:r>
              <a:rPr lang="tr-TR" dirty="0" err="1"/>
              <a:t>overview</a:t>
            </a:r>
            <a:r>
              <a:rPr lang="tr-TR" dirty="0"/>
              <a:t> </a:t>
            </a:r>
          </a:p>
          <a:p>
            <a:r>
              <a:rPr lang="tr-TR" dirty="0"/>
              <a:t>Background</a:t>
            </a:r>
          </a:p>
          <a:p>
            <a:r>
              <a:rPr lang="tr-TR" dirty="0"/>
              <a:t>Design </a:t>
            </a:r>
          </a:p>
          <a:p>
            <a:r>
              <a:rPr lang="tr-TR" dirty="0" err="1"/>
              <a:t>Implementation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1672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Security </a:t>
            </a:r>
            <a:r>
              <a:rPr lang="tr-TR" dirty="0" err="1"/>
              <a:t>Overview</a:t>
            </a:r>
            <a:r>
              <a:rPr lang="tr-TR" dirty="0"/>
              <a:t>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Shielded</a:t>
            </a:r>
            <a:r>
              <a:rPr lang="tr-TR" dirty="0"/>
              <a:t> </a:t>
            </a:r>
            <a:r>
              <a:rPr lang="tr-TR" dirty="0" err="1"/>
              <a:t>execution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Isolated</a:t>
            </a:r>
            <a:r>
              <a:rPr lang="tr-TR" dirty="0"/>
              <a:t> </a:t>
            </a:r>
            <a:r>
              <a:rPr lang="tr-TR" dirty="0" err="1"/>
              <a:t>execution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Protecting</a:t>
            </a:r>
            <a:r>
              <a:rPr lang="tr-TR" dirty="0"/>
              <a:t> </a:t>
            </a:r>
            <a:r>
              <a:rPr lang="tr-TR" dirty="0" err="1"/>
              <a:t>specific</a:t>
            </a:r>
            <a:r>
              <a:rPr lang="tr-TR" dirty="0"/>
              <a:t> </a:t>
            </a:r>
            <a:r>
              <a:rPr lang="tr-TR" dirty="0" err="1"/>
              <a:t>code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rest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naive</a:t>
            </a:r>
            <a:r>
              <a:rPr lang="tr-TR" dirty="0"/>
              <a:t> </a:t>
            </a:r>
            <a:r>
              <a:rPr lang="tr-TR" dirty="0" err="1"/>
              <a:t>isolated</a:t>
            </a:r>
            <a:r>
              <a:rPr lang="tr-TR" dirty="0"/>
              <a:t> </a:t>
            </a:r>
            <a:r>
              <a:rPr lang="tr-TR" dirty="0" err="1"/>
              <a:t>programs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vulnerable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Guarantees</a:t>
            </a:r>
            <a:r>
              <a:rPr lang="tr-TR" dirty="0"/>
              <a:t> </a:t>
            </a:r>
            <a:r>
              <a:rPr lang="tr-TR" dirty="0" err="1"/>
              <a:t>Confidentiality</a:t>
            </a:r>
            <a:r>
              <a:rPr lang="tr-TR" dirty="0"/>
              <a:t> (</a:t>
            </a:r>
            <a:r>
              <a:rPr lang="tr-TR" dirty="0" err="1"/>
              <a:t>like</a:t>
            </a:r>
            <a:r>
              <a:rPr lang="tr-TR" dirty="0"/>
              <a:t> a ‘’Black Box’’)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Integrity</a:t>
            </a:r>
            <a:r>
              <a:rPr lang="tr-TR" dirty="0"/>
              <a:t> </a:t>
            </a:r>
          </a:p>
          <a:p>
            <a:r>
              <a:rPr lang="tr-TR" dirty="0" err="1"/>
              <a:t>Thread</a:t>
            </a:r>
            <a:r>
              <a:rPr lang="tr-TR" dirty="0"/>
              <a:t> Model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Assumptions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Assuming</a:t>
            </a:r>
            <a:r>
              <a:rPr lang="tr-TR" dirty="0"/>
              <a:t> CPU </a:t>
            </a:r>
            <a:r>
              <a:rPr lang="tr-TR" dirty="0" err="1"/>
              <a:t>itself</a:t>
            </a:r>
            <a:r>
              <a:rPr lang="tr-TR" dirty="0"/>
              <a:t> is </a:t>
            </a:r>
            <a:r>
              <a:rPr lang="tr-TR" dirty="0" err="1"/>
              <a:t>implemented</a:t>
            </a:r>
            <a:r>
              <a:rPr lang="tr-TR" dirty="0"/>
              <a:t> </a:t>
            </a:r>
            <a:r>
              <a:rPr lang="tr-TR" dirty="0" err="1"/>
              <a:t>correctly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Adversary</a:t>
            </a:r>
            <a:r>
              <a:rPr lang="tr-TR" dirty="0"/>
              <a:t> has </a:t>
            </a:r>
            <a:r>
              <a:rPr lang="tr-TR" dirty="0" err="1"/>
              <a:t>full</a:t>
            </a:r>
            <a:r>
              <a:rPr lang="tr-TR" dirty="0"/>
              <a:t> </a:t>
            </a:r>
            <a:r>
              <a:rPr lang="tr-TR" dirty="0" err="1"/>
              <a:t>control</a:t>
            </a:r>
            <a:r>
              <a:rPr lang="tr-TR" dirty="0"/>
              <a:t> </a:t>
            </a:r>
            <a:r>
              <a:rPr lang="tr-TR" dirty="0" err="1"/>
              <a:t>beyond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physical</a:t>
            </a:r>
            <a:r>
              <a:rPr lang="tr-TR" dirty="0"/>
              <a:t> </a:t>
            </a:r>
            <a:r>
              <a:rPr lang="tr-TR" dirty="0" err="1"/>
              <a:t>package</a:t>
            </a:r>
            <a:r>
              <a:rPr lang="tr-TR" dirty="0"/>
              <a:t> of CPU </a:t>
            </a:r>
          </a:p>
          <a:p>
            <a:pPr lvl="1"/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entire</a:t>
            </a:r>
            <a:r>
              <a:rPr lang="tr-TR" dirty="0"/>
              <a:t> software </a:t>
            </a:r>
            <a:r>
              <a:rPr lang="tr-TR" dirty="0" err="1"/>
              <a:t>stack</a:t>
            </a:r>
            <a:endParaRPr lang="tr-TR" dirty="0"/>
          </a:p>
          <a:p>
            <a:pPr lvl="1"/>
            <a:r>
              <a:rPr lang="tr-TR" dirty="0"/>
              <a:t>Do not </a:t>
            </a:r>
            <a:r>
              <a:rPr lang="tr-TR" dirty="0" err="1"/>
              <a:t>considering</a:t>
            </a:r>
            <a:r>
              <a:rPr lang="tr-TR" dirty="0"/>
              <a:t> </a:t>
            </a:r>
            <a:r>
              <a:rPr lang="tr-TR" dirty="0" err="1"/>
              <a:t>side-channel</a:t>
            </a:r>
            <a:r>
              <a:rPr lang="tr-TR" dirty="0"/>
              <a:t> </a:t>
            </a:r>
            <a:r>
              <a:rPr lang="tr-TR" dirty="0" err="1"/>
              <a:t>attacks</a:t>
            </a:r>
            <a:r>
              <a:rPr lang="tr-TR" dirty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840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273" y="503238"/>
            <a:ext cx="10515600" cy="1325562"/>
          </a:xfrm>
        </p:spPr>
        <p:txBody>
          <a:bodyPr/>
          <a:lstStyle/>
          <a:p>
            <a:r>
              <a:rPr lang="tr-TR" dirty="0"/>
              <a:t>Background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351337"/>
          </a:xfrm>
        </p:spPr>
        <p:txBody>
          <a:bodyPr/>
          <a:lstStyle/>
          <a:p>
            <a:r>
              <a:rPr lang="tr-TR" dirty="0"/>
              <a:t>Intel SGX </a:t>
            </a:r>
          </a:p>
          <a:p>
            <a:pPr lvl="1"/>
            <a:r>
              <a:rPr lang="tr-TR" dirty="0"/>
              <a:t>Memory </a:t>
            </a:r>
            <a:r>
              <a:rPr lang="tr-TR" dirty="0" err="1"/>
              <a:t>protection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Attestation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Enclave</a:t>
            </a:r>
            <a:r>
              <a:rPr lang="tr-TR" dirty="0"/>
              <a:t> </a:t>
            </a:r>
            <a:r>
              <a:rPr lang="tr-TR" dirty="0" err="1"/>
              <a:t>entry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exit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Dynamic</a:t>
            </a:r>
            <a:r>
              <a:rPr lang="tr-TR" dirty="0"/>
              <a:t> </a:t>
            </a:r>
            <a:r>
              <a:rPr lang="tr-TR" dirty="0" err="1"/>
              <a:t>memory</a:t>
            </a:r>
            <a:r>
              <a:rPr lang="tr-TR" dirty="0"/>
              <a:t> </a:t>
            </a:r>
            <a:r>
              <a:rPr lang="tr-TR" dirty="0" err="1"/>
              <a:t>allocation</a:t>
            </a:r>
            <a:r>
              <a:rPr lang="tr-TR" dirty="0"/>
              <a:t> </a:t>
            </a:r>
          </a:p>
          <a:p>
            <a:r>
              <a:rPr lang="tr-TR" dirty="0" err="1"/>
              <a:t>DrawBridge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Low-overhead</a:t>
            </a:r>
            <a:r>
              <a:rPr lang="tr-TR" dirty="0"/>
              <a:t> </a:t>
            </a:r>
            <a:r>
              <a:rPr lang="tr-TR" dirty="0" err="1"/>
              <a:t>Sandboxing</a:t>
            </a:r>
            <a:r>
              <a:rPr lang="tr-TR" dirty="0"/>
              <a:t> </a:t>
            </a:r>
          </a:p>
          <a:p>
            <a:pPr lvl="1"/>
            <a:r>
              <a:rPr lang="tr-TR" dirty="0" err="1"/>
              <a:t>Picoprocess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LibOS</a:t>
            </a:r>
            <a:r>
              <a:rPr lang="tr-TR" dirty="0"/>
              <a:t> 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73D85202-7E49-4424-8163-73AB117FAA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2355" y="1828800"/>
            <a:ext cx="3696216" cy="301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14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73BE9B-6498-492E-9E03-0A9B85E60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Design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E5FC5F2-2A62-4CB3-B7CA-28325FD52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Challenges</a:t>
            </a:r>
            <a:endParaRPr lang="tr-TR" dirty="0"/>
          </a:p>
          <a:p>
            <a:pPr lvl="1"/>
            <a:r>
              <a:rPr lang="tr-TR" dirty="0" err="1"/>
              <a:t>Malicious</a:t>
            </a:r>
            <a:r>
              <a:rPr lang="tr-TR" dirty="0"/>
              <a:t> </a:t>
            </a:r>
            <a:r>
              <a:rPr lang="tr-TR" dirty="0" err="1"/>
              <a:t>host</a:t>
            </a:r>
            <a:r>
              <a:rPr lang="tr-TR" dirty="0"/>
              <a:t> OS </a:t>
            </a:r>
          </a:p>
          <a:p>
            <a:pPr lvl="2"/>
            <a:r>
              <a:rPr lang="tr-TR" dirty="0" err="1"/>
              <a:t>Iago</a:t>
            </a:r>
            <a:r>
              <a:rPr lang="tr-TR" dirty="0"/>
              <a:t> </a:t>
            </a:r>
            <a:r>
              <a:rPr lang="tr-TR" dirty="0" err="1"/>
              <a:t>Attacks</a:t>
            </a:r>
            <a:r>
              <a:rPr lang="tr-TR" dirty="0"/>
              <a:t>  </a:t>
            </a:r>
          </a:p>
          <a:p>
            <a:pPr lvl="1"/>
            <a:r>
              <a:rPr lang="tr-TR" dirty="0" err="1"/>
              <a:t>Unmodified</a:t>
            </a:r>
            <a:r>
              <a:rPr lang="tr-TR" dirty="0"/>
              <a:t> </a:t>
            </a:r>
            <a:r>
              <a:rPr lang="tr-TR" dirty="0" err="1"/>
              <a:t>Binaries</a:t>
            </a:r>
            <a:r>
              <a:rPr lang="tr-TR" dirty="0"/>
              <a:t> </a:t>
            </a:r>
          </a:p>
          <a:p>
            <a:r>
              <a:rPr lang="tr-TR" dirty="0"/>
              <a:t>Architecture </a:t>
            </a:r>
          </a:p>
          <a:p>
            <a:pPr lvl="1"/>
            <a:r>
              <a:rPr lang="tr-TR" dirty="0" err="1"/>
              <a:t>Enclave</a:t>
            </a:r>
            <a:r>
              <a:rPr lang="tr-TR" dirty="0"/>
              <a:t> </a:t>
            </a:r>
            <a:r>
              <a:rPr lang="tr-TR" dirty="0" err="1"/>
              <a:t>within</a:t>
            </a:r>
            <a:r>
              <a:rPr lang="tr-TR" dirty="0"/>
              <a:t> </a:t>
            </a:r>
            <a:r>
              <a:rPr lang="tr-TR" dirty="0" err="1"/>
              <a:t>Drawbridge</a:t>
            </a:r>
            <a:r>
              <a:rPr lang="tr-TR" dirty="0"/>
              <a:t> </a:t>
            </a:r>
            <a:r>
              <a:rPr lang="tr-TR" dirty="0" err="1"/>
              <a:t>picoprocess</a:t>
            </a:r>
            <a:endParaRPr lang="tr-TR" dirty="0"/>
          </a:p>
          <a:p>
            <a:pPr lvl="2"/>
            <a:r>
              <a:rPr lang="tr-TR" dirty="0" err="1"/>
              <a:t>Contains</a:t>
            </a:r>
            <a:r>
              <a:rPr lang="tr-TR" dirty="0"/>
              <a:t> </a:t>
            </a:r>
            <a:r>
              <a:rPr lang="tr-TR" dirty="0" err="1"/>
              <a:t>entire</a:t>
            </a:r>
            <a:r>
              <a:rPr lang="tr-TR" dirty="0"/>
              <a:t> </a:t>
            </a:r>
            <a:r>
              <a:rPr lang="tr-TR" dirty="0" err="1"/>
              <a:t>application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LibOS</a:t>
            </a:r>
            <a:endParaRPr lang="tr-TR" dirty="0"/>
          </a:p>
          <a:p>
            <a:pPr lvl="1"/>
            <a:r>
              <a:rPr lang="tr-TR" dirty="0" err="1"/>
              <a:t>Augmented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2 </a:t>
            </a:r>
            <a:r>
              <a:rPr lang="tr-TR" dirty="0" err="1"/>
              <a:t>layers</a:t>
            </a:r>
            <a:r>
              <a:rPr lang="tr-TR" dirty="0"/>
              <a:t> </a:t>
            </a:r>
          </a:p>
          <a:p>
            <a:pPr lvl="2"/>
            <a:r>
              <a:rPr lang="tr-TR" dirty="0" err="1"/>
              <a:t>Shield</a:t>
            </a:r>
            <a:r>
              <a:rPr lang="tr-TR" dirty="0"/>
              <a:t> </a:t>
            </a:r>
            <a:r>
              <a:rPr lang="tr-TR" dirty="0" err="1"/>
              <a:t>Module</a:t>
            </a:r>
            <a:r>
              <a:rPr lang="tr-TR" dirty="0"/>
              <a:t> </a:t>
            </a:r>
          </a:p>
          <a:p>
            <a:pPr lvl="2"/>
            <a:r>
              <a:rPr lang="tr-TR" dirty="0" err="1"/>
              <a:t>Untrusted</a:t>
            </a:r>
            <a:r>
              <a:rPr lang="tr-TR" dirty="0"/>
              <a:t> </a:t>
            </a:r>
            <a:r>
              <a:rPr lang="tr-TR" dirty="0" err="1"/>
              <a:t>runtime</a:t>
            </a:r>
            <a:r>
              <a:rPr lang="tr-TR" dirty="0"/>
              <a:t> </a:t>
            </a:r>
          </a:p>
          <a:p>
            <a:pPr lvl="1"/>
            <a:endParaRPr lang="tr-TR" dirty="0"/>
          </a:p>
          <a:p>
            <a:pPr lvl="1"/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2C0D02A8-82D6-446D-8E9A-E5003C7030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273" y="1196196"/>
            <a:ext cx="5264727" cy="4983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94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1268</TotalTime>
  <Words>686</Words>
  <Application>Microsoft Office PowerPoint</Application>
  <PresentationFormat>Geniş ekran</PresentationFormat>
  <Paragraphs>135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 2</vt:lpstr>
      <vt:lpstr>HDOfficeLightV0</vt:lpstr>
      <vt:lpstr>Shielding applications from an untrusted cloud with Haven</vt:lpstr>
      <vt:lpstr>Content</vt:lpstr>
      <vt:lpstr>Motivation</vt:lpstr>
      <vt:lpstr>Current Approaches </vt:lpstr>
      <vt:lpstr>Objective </vt:lpstr>
      <vt:lpstr>System </vt:lpstr>
      <vt:lpstr>Security Overview </vt:lpstr>
      <vt:lpstr>Background </vt:lpstr>
      <vt:lpstr>Design </vt:lpstr>
      <vt:lpstr>Shield Module  </vt:lpstr>
      <vt:lpstr>Untrusted interface  </vt:lpstr>
      <vt:lpstr>Implementation </vt:lpstr>
      <vt:lpstr>Deployment and attestation</vt:lpstr>
      <vt:lpstr>Limitations and performance</vt:lpstr>
      <vt:lpstr>SGX limitations </vt:lpstr>
      <vt:lpstr>Performance Evaluation </vt:lpstr>
      <vt:lpstr>Future work </vt:lpstr>
      <vt:lpstr>Conclusion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Shielding applications from an untrusted cloud with Haven</dc:title>
  <dc:creator>yanki kurtcan</dc:creator>
  <cp:lastModifiedBy>yanki kurtcan</cp:lastModifiedBy>
  <cp:revision>39</cp:revision>
  <dcterms:created xsi:type="dcterms:W3CDTF">2018-11-16T18:35:48Z</dcterms:created>
  <dcterms:modified xsi:type="dcterms:W3CDTF">2018-11-21T01:59:32Z</dcterms:modified>
</cp:coreProperties>
</file>