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sldIdLst>
    <p:sldId id="256" r:id="rId2"/>
    <p:sldId id="257" r:id="rId3"/>
    <p:sldId id="258" r:id="rId4"/>
    <p:sldId id="260" r:id="rId5"/>
    <p:sldId id="261" r:id="rId6"/>
    <p:sldId id="285" r:id="rId7"/>
    <p:sldId id="262" r:id="rId8"/>
    <p:sldId id="259" r:id="rId9"/>
    <p:sldId id="263" r:id="rId10"/>
    <p:sldId id="265" r:id="rId11"/>
    <p:sldId id="264" r:id="rId12"/>
    <p:sldId id="266" r:id="rId13"/>
    <p:sldId id="267" r:id="rId14"/>
    <p:sldId id="286" r:id="rId15"/>
    <p:sldId id="268" r:id="rId16"/>
    <p:sldId id="270" r:id="rId17"/>
    <p:sldId id="271" r:id="rId18"/>
    <p:sldId id="272" r:id="rId19"/>
    <p:sldId id="27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ki kurtcan" initials="yk" lastIdx="1" clrIdx="0">
    <p:extLst>
      <p:ext uri="{19B8F6BF-5375-455C-9EA6-DF929625EA0E}">
        <p15:presenceInfo xmlns:p15="http://schemas.microsoft.com/office/powerpoint/2012/main" userId="4874026cc831278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63" autoAdjust="0"/>
    <p:restoredTop sz="94660"/>
  </p:normalViewPr>
  <p:slideViewPr>
    <p:cSldViewPr snapToGrid="0">
      <p:cViewPr varScale="1">
        <p:scale>
          <a:sx n="92" d="100"/>
          <a:sy n="92" d="100"/>
        </p:scale>
        <p:origin x="101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487F6-FAE7-46BC-AAA4-1AE17C83BAB8}" type="datetimeFigureOut">
              <a:rPr lang="tr-TR" smtClean="0"/>
              <a:t>20.11.2018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C7AEA-49E7-4192-8548-5621B574A0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3822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487F6-FAE7-46BC-AAA4-1AE17C83BAB8}" type="datetimeFigureOut">
              <a:rPr lang="tr-TR" smtClean="0"/>
              <a:t>20.11.2018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C7AEA-49E7-4192-8548-5621B574A0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2513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487F6-FAE7-46BC-AAA4-1AE17C83BAB8}" type="datetimeFigureOut">
              <a:rPr lang="tr-TR" smtClean="0"/>
              <a:t>20.11.2018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C7AEA-49E7-4192-8548-5621B574A0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338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487F6-FAE7-46BC-AAA4-1AE17C83BAB8}" type="datetimeFigureOut">
              <a:rPr lang="tr-TR" smtClean="0"/>
              <a:t>20.11.2018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C7AEA-49E7-4192-8548-5621B574A0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0402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487F6-FAE7-46BC-AAA4-1AE17C83BAB8}" type="datetimeFigureOut">
              <a:rPr lang="tr-TR" smtClean="0"/>
              <a:t>20.11.2018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C7AEA-49E7-4192-8548-5621B574A0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721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487F6-FAE7-46BC-AAA4-1AE17C83BAB8}" type="datetimeFigureOut">
              <a:rPr lang="tr-TR" smtClean="0"/>
              <a:t>20.11.2018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C7AEA-49E7-4192-8548-5621B574A0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7641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487F6-FAE7-46BC-AAA4-1AE17C83BAB8}" type="datetimeFigureOut">
              <a:rPr lang="tr-TR" smtClean="0"/>
              <a:t>20.11.2018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C7AEA-49E7-4192-8548-5621B574A0B2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872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487F6-FAE7-46BC-AAA4-1AE17C83BAB8}" type="datetimeFigureOut">
              <a:rPr lang="tr-TR" smtClean="0"/>
              <a:t>20.11.2018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C7AEA-49E7-4192-8548-5621B574A0B2}" type="slidenum">
              <a:rPr lang="tr-TR" smtClean="0"/>
              <a:t>‹#›</a:t>
            </a:fld>
            <a:endParaRPr lang="tr-T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173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487F6-FAE7-46BC-AAA4-1AE17C83BAB8}" type="datetimeFigureOut">
              <a:rPr lang="tr-TR" smtClean="0"/>
              <a:t>20.11.2018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C7AEA-49E7-4192-8548-5621B574A0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8183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487F6-FAE7-46BC-AAA4-1AE17C83BAB8}" type="datetimeFigureOut">
              <a:rPr lang="tr-TR" smtClean="0"/>
              <a:t>20.11.2018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C7AEA-49E7-4192-8548-5621B574A0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6929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487F6-FAE7-46BC-AAA4-1AE17C83BAB8}" type="datetimeFigureOut">
              <a:rPr lang="tr-TR" smtClean="0"/>
              <a:t>20.11.2018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C7AEA-49E7-4192-8548-5621B574A0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8055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8F487F6-FAE7-46BC-AAA4-1AE17C83BAB8}" type="datetimeFigureOut">
              <a:rPr lang="tr-TR" smtClean="0"/>
              <a:t>20.11.2018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C7AEA-49E7-4192-8548-5621B574A0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2686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2590C68-E9E5-4DC1-874A-38215A3548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Shielding applications from an untrusted cloud with Haven</a:t>
            </a:r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DFD8DA95-D00A-4486-9F89-720360BCF0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Based</a:t>
            </a:r>
            <a:r>
              <a:rPr lang="tr-TR" dirty="0"/>
              <a:t> on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paper</a:t>
            </a:r>
            <a:r>
              <a:rPr lang="tr-TR" dirty="0"/>
              <a:t> ‘’</a:t>
            </a:r>
            <a:r>
              <a:rPr lang="en-US" dirty="0"/>
              <a:t> Shielding applications from an untrusted cloud with Haven</a:t>
            </a:r>
            <a:r>
              <a:rPr lang="tr-TR" dirty="0"/>
              <a:t>’’ </a:t>
            </a:r>
            <a:r>
              <a:rPr lang="tr-TR" dirty="0" err="1"/>
              <a:t>by</a:t>
            </a:r>
            <a:r>
              <a:rPr lang="tr-TR" dirty="0"/>
              <a:t> Andrew </a:t>
            </a:r>
            <a:r>
              <a:rPr lang="tr-TR" dirty="0" err="1"/>
              <a:t>Baumann</a:t>
            </a:r>
            <a:r>
              <a:rPr lang="tr-TR" dirty="0"/>
              <a:t>, </a:t>
            </a:r>
            <a:r>
              <a:rPr lang="tr-TR" dirty="0" err="1"/>
              <a:t>Marcus</a:t>
            </a:r>
            <a:r>
              <a:rPr lang="tr-TR" dirty="0"/>
              <a:t> </a:t>
            </a:r>
            <a:r>
              <a:rPr lang="tr-TR" dirty="0" err="1"/>
              <a:t>Peinado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Galen </a:t>
            </a:r>
            <a:r>
              <a:rPr lang="tr-TR" dirty="0" err="1"/>
              <a:t>Hunt</a:t>
            </a:r>
            <a:r>
              <a:rPr lang="tr-TR" dirty="0"/>
              <a:t>, </a:t>
            </a:r>
            <a:r>
              <a:rPr lang="tr-TR" i="1" dirty="0"/>
              <a:t>Microsoft </a:t>
            </a:r>
            <a:r>
              <a:rPr lang="tr-TR" i="1" dirty="0" err="1"/>
              <a:t>Research</a:t>
            </a:r>
            <a:r>
              <a:rPr lang="tr-TR" i="1" dirty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310139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773BE9B-6498-492E-9E03-0A9B85E60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Shield</a:t>
            </a:r>
            <a:r>
              <a:rPr lang="tr-TR" dirty="0"/>
              <a:t> </a:t>
            </a:r>
            <a:r>
              <a:rPr lang="tr-TR" dirty="0" err="1"/>
              <a:t>Module</a:t>
            </a:r>
            <a:r>
              <a:rPr lang="tr-TR" dirty="0"/>
              <a:t> 	</a:t>
            </a:r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0CC6FF9D-9373-4A3B-878C-1537A474B47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7562" y="1399675"/>
            <a:ext cx="5379471" cy="5092565"/>
          </a:xfrm>
        </p:spPr>
      </p:pic>
      <p:sp>
        <p:nvSpPr>
          <p:cNvPr id="7" name="İçerik Yer Tutucusu 6">
            <a:extLst>
              <a:ext uri="{FF2B5EF4-FFF2-40B4-BE49-F238E27FC236}">
                <a16:creationId xmlns:a16="http://schemas.microsoft.com/office/drawing/2014/main" id="{E28FC7E0-2DDC-405B-9A21-51A9B5230F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21327" y="1879600"/>
            <a:ext cx="5181600" cy="4351337"/>
          </a:xfrm>
        </p:spPr>
        <p:txBody>
          <a:bodyPr/>
          <a:lstStyle/>
          <a:p>
            <a:r>
              <a:rPr lang="tr-TR" dirty="0" err="1"/>
              <a:t>Trusted</a:t>
            </a:r>
            <a:r>
              <a:rPr lang="tr-TR" dirty="0"/>
              <a:t> Computing </a:t>
            </a:r>
            <a:r>
              <a:rPr lang="tr-TR" dirty="0" err="1"/>
              <a:t>base</a:t>
            </a:r>
            <a:r>
              <a:rPr lang="tr-TR" dirty="0"/>
              <a:t> </a:t>
            </a:r>
          </a:p>
          <a:p>
            <a:r>
              <a:rPr lang="tr-TR" dirty="0" err="1"/>
              <a:t>Protecing</a:t>
            </a:r>
            <a:r>
              <a:rPr lang="tr-TR" dirty="0"/>
              <a:t> </a:t>
            </a:r>
            <a:r>
              <a:rPr lang="tr-TR" dirty="0" err="1"/>
              <a:t>LibOS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application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Iago</a:t>
            </a:r>
            <a:r>
              <a:rPr lang="tr-TR" dirty="0"/>
              <a:t> </a:t>
            </a:r>
            <a:r>
              <a:rPr lang="tr-TR" dirty="0" err="1"/>
              <a:t>attacks</a:t>
            </a:r>
            <a:r>
              <a:rPr lang="tr-TR" dirty="0"/>
              <a:t>. </a:t>
            </a:r>
          </a:p>
          <a:p>
            <a:endParaRPr lang="tr-TR" dirty="0"/>
          </a:p>
          <a:p>
            <a:r>
              <a:rPr lang="tr-TR" dirty="0"/>
              <a:t>Services </a:t>
            </a:r>
          </a:p>
          <a:p>
            <a:pPr lvl="1"/>
            <a:r>
              <a:rPr lang="tr-TR" dirty="0"/>
              <a:t>Virtual </a:t>
            </a:r>
            <a:r>
              <a:rPr lang="tr-TR" dirty="0" err="1"/>
              <a:t>memory</a:t>
            </a:r>
            <a:endParaRPr lang="tr-TR" dirty="0"/>
          </a:p>
          <a:p>
            <a:pPr lvl="1"/>
            <a:r>
              <a:rPr lang="tr-TR" dirty="0"/>
              <a:t>Storage </a:t>
            </a:r>
          </a:p>
          <a:p>
            <a:pPr lvl="1"/>
            <a:r>
              <a:rPr lang="tr-TR" dirty="0" err="1"/>
              <a:t>Threads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synchronisation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33624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773BE9B-6498-492E-9E03-0A9B85E60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Untrusted</a:t>
            </a:r>
            <a:r>
              <a:rPr lang="tr-TR" dirty="0"/>
              <a:t> </a:t>
            </a:r>
            <a:r>
              <a:rPr lang="tr-TR" dirty="0" err="1"/>
              <a:t>interface</a:t>
            </a:r>
            <a:r>
              <a:rPr lang="tr-TR" dirty="0"/>
              <a:t> 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E5FC5F2-2A62-4CB3-B7CA-28325FD521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5127" y="1828801"/>
            <a:ext cx="6690206" cy="4267200"/>
          </a:xfrm>
        </p:spPr>
        <p:txBody>
          <a:bodyPr>
            <a:normAutofit lnSpcReduction="10000"/>
          </a:bodyPr>
          <a:lstStyle/>
          <a:p>
            <a:r>
              <a:rPr lang="tr-TR" dirty="0"/>
              <a:t>‘’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guest</a:t>
            </a:r>
            <a:r>
              <a:rPr lang="tr-TR" dirty="0"/>
              <a:t> </a:t>
            </a:r>
            <a:r>
              <a:rPr lang="tr-TR" dirty="0" err="1"/>
              <a:t>controls</a:t>
            </a:r>
            <a:r>
              <a:rPr lang="tr-TR" dirty="0"/>
              <a:t> </a:t>
            </a:r>
            <a:r>
              <a:rPr lang="tr-TR" dirty="0" err="1"/>
              <a:t>policy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virtual</a:t>
            </a:r>
            <a:r>
              <a:rPr lang="tr-TR" dirty="0"/>
              <a:t> </a:t>
            </a:r>
            <a:r>
              <a:rPr lang="tr-TR" dirty="0" err="1"/>
              <a:t>resources</a:t>
            </a:r>
            <a:r>
              <a:rPr lang="tr-TR" dirty="0"/>
              <a:t>, </a:t>
            </a:r>
            <a:r>
              <a:rPr lang="tr-TR" dirty="0" err="1"/>
              <a:t>while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host</a:t>
            </a:r>
            <a:r>
              <a:rPr lang="tr-TR" dirty="0"/>
              <a:t> </a:t>
            </a:r>
            <a:r>
              <a:rPr lang="tr-TR" dirty="0" err="1"/>
              <a:t>manages</a:t>
            </a:r>
            <a:r>
              <a:rPr lang="tr-TR" dirty="0"/>
              <a:t> </a:t>
            </a:r>
            <a:r>
              <a:rPr lang="tr-TR" dirty="0" err="1"/>
              <a:t>policy</a:t>
            </a:r>
            <a:r>
              <a:rPr lang="tr-TR" dirty="0"/>
              <a:t> </a:t>
            </a:r>
            <a:r>
              <a:rPr lang="tr-TR" dirty="0" err="1"/>
              <a:t>only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physical</a:t>
            </a:r>
            <a:r>
              <a:rPr lang="tr-TR" dirty="0"/>
              <a:t> </a:t>
            </a:r>
            <a:r>
              <a:rPr lang="tr-TR" dirty="0" err="1"/>
              <a:t>resources</a:t>
            </a:r>
            <a:r>
              <a:rPr lang="tr-TR" dirty="0"/>
              <a:t>.’’ </a:t>
            </a:r>
          </a:p>
          <a:p>
            <a:r>
              <a:rPr lang="tr-TR" dirty="0" err="1"/>
              <a:t>Mutual</a:t>
            </a:r>
            <a:r>
              <a:rPr lang="tr-TR" dirty="0"/>
              <a:t> </a:t>
            </a:r>
            <a:r>
              <a:rPr lang="tr-TR" dirty="0" err="1"/>
              <a:t>distrust</a:t>
            </a:r>
            <a:r>
              <a:rPr lang="tr-TR" dirty="0"/>
              <a:t> </a:t>
            </a:r>
            <a:r>
              <a:rPr lang="tr-TR" dirty="0" err="1"/>
              <a:t>between</a:t>
            </a:r>
            <a:r>
              <a:rPr lang="tr-TR" dirty="0"/>
              <a:t> Host/</a:t>
            </a:r>
            <a:r>
              <a:rPr lang="tr-TR" dirty="0" err="1"/>
              <a:t>Guest</a:t>
            </a:r>
            <a:r>
              <a:rPr lang="tr-TR" dirty="0"/>
              <a:t> </a:t>
            </a:r>
          </a:p>
          <a:p>
            <a:r>
              <a:rPr lang="tr-TR" dirty="0" err="1"/>
              <a:t>Limits</a:t>
            </a:r>
            <a:r>
              <a:rPr lang="tr-TR" dirty="0"/>
              <a:t> </a:t>
            </a:r>
            <a:r>
              <a:rPr lang="tr-TR" dirty="0" err="1"/>
              <a:t>host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only</a:t>
            </a:r>
            <a:r>
              <a:rPr lang="tr-TR" dirty="0"/>
              <a:t> </a:t>
            </a:r>
            <a:r>
              <a:rPr lang="tr-TR" dirty="0" err="1"/>
              <a:t>physical</a:t>
            </a:r>
            <a:r>
              <a:rPr lang="tr-TR" dirty="0"/>
              <a:t> </a:t>
            </a:r>
            <a:r>
              <a:rPr lang="tr-TR" dirty="0" err="1"/>
              <a:t>resource</a:t>
            </a:r>
            <a:r>
              <a:rPr lang="tr-TR" dirty="0"/>
              <a:t> </a:t>
            </a:r>
            <a:r>
              <a:rPr lang="tr-TR" dirty="0" err="1"/>
              <a:t>allocations</a:t>
            </a:r>
            <a:r>
              <a:rPr lang="tr-TR" dirty="0"/>
              <a:t> </a:t>
            </a:r>
          </a:p>
          <a:p>
            <a:r>
              <a:rPr lang="tr-TR" dirty="0" err="1"/>
              <a:t>Untrusted</a:t>
            </a:r>
            <a:r>
              <a:rPr lang="tr-TR" dirty="0"/>
              <a:t> </a:t>
            </a:r>
            <a:r>
              <a:rPr lang="tr-TR" dirty="0" err="1"/>
              <a:t>runtime</a:t>
            </a:r>
            <a:r>
              <a:rPr lang="tr-TR" dirty="0"/>
              <a:t> </a:t>
            </a:r>
          </a:p>
          <a:p>
            <a:pPr lvl="1"/>
            <a:r>
              <a:rPr lang="tr-TR" dirty="0" err="1"/>
              <a:t>Bootstrap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glue</a:t>
            </a:r>
            <a:r>
              <a:rPr lang="tr-TR" dirty="0"/>
              <a:t> </a:t>
            </a:r>
            <a:r>
              <a:rPr lang="tr-TR" dirty="0" err="1"/>
              <a:t>code</a:t>
            </a:r>
            <a:r>
              <a:rPr lang="tr-TR" dirty="0"/>
              <a:t> </a:t>
            </a:r>
          </a:p>
          <a:p>
            <a:pPr lvl="1"/>
            <a:r>
              <a:rPr lang="tr-TR" dirty="0" err="1"/>
              <a:t>Untrusted</a:t>
            </a:r>
            <a:r>
              <a:rPr lang="tr-TR" dirty="0"/>
              <a:t> </a:t>
            </a:r>
            <a:r>
              <a:rPr lang="tr-TR" dirty="0" err="1"/>
              <a:t>both</a:t>
            </a:r>
            <a:r>
              <a:rPr lang="tr-TR" dirty="0"/>
              <a:t> </a:t>
            </a:r>
            <a:r>
              <a:rPr lang="tr-TR" dirty="0" err="1"/>
              <a:t>ways</a:t>
            </a:r>
            <a:r>
              <a:rPr lang="tr-TR" dirty="0"/>
              <a:t> </a:t>
            </a:r>
          </a:p>
          <a:p>
            <a:pPr lvl="1"/>
            <a:r>
              <a:rPr lang="tr-TR" dirty="0" err="1"/>
              <a:t>Creating</a:t>
            </a:r>
            <a:r>
              <a:rPr lang="tr-TR" dirty="0"/>
              <a:t> </a:t>
            </a:r>
            <a:r>
              <a:rPr lang="tr-TR" dirty="0" err="1"/>
              <a:t>enclave</a:t>
            </a:r>
            <a:r>
              <a:rPr lang="tr-TR" dirty="0"/>
              <a:t>, </a:t>
            </a:r>
            <a:r>
              <a:rPr lang="tr-TR" dirty="0" err="1"/>
              <a:t>loading</a:t>
            </a:r>
            <a:r>
              <a:rPr lang="tr-TR" dirty="0"/>
              <a:t> </a:t>
            </a:r>
            <a:r>
              <a:rPr lang="tr-TR" dirty="0" err="1"/>
              <a:t>shield</a:t>
            </a:r>
            <a:r>
              <a:rPr lang="tr-TR" dirty="0"/>
              <a:t>, </a:t>
            </a:r>
            <a:r>
              <a:rPr lang="tr-TR" dirty="0" err="1"/>
              <a:t>forwarding</a:t>
            </a:r>
            <a:r>
              <a:rPr lang="tr-TR" dirty="0"/>
              <a:t> </a:t>
            </a:r>
            <a:r>
              <a:rPr lang="tr-TR" dirty="0" err="1"/>
              <a:t>calls</a:t>
            </a:r>
            <a:endParaRPr lang="tr-TR" dirty="0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4EFC92B8-40DB-4AE7-B050-1CC7CB8977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0895" y="1399675"/>
            <a:ext cx="5379471" cy="5092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029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773BE9B-6498-492E-9E03-0A9B85E60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Implementation</a:t>
            </a:r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E5FC5F2-2A62-4CB3-B7CA-28325FD521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SGX </a:t>
            </a:r>
            <a:r>
              <a:rPr lang="tr-TR" dirty="0" err="1"/>
              <a:t>support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host</a:t>
            </a:r>
            <a:r>
              <a:rPr lang="tr-TR" dirty="0"/>
              <a:t> OS 	</a:t>
            </a:r>
          </a:p>
          <a:p>
            <a:pPr lvl="1"/>
            <a:r>
              <a:rPr lang="tr-TR" dirty="0" err="1"/>
              <a:t>by</a:t>
            </a:r>
            <a:r>
              <a:rPr lang="tr-TR" dirty="0"/>
              <a:t>  </a:t>
            </a:r>
            <a:r>
              <a:rPr lang="tr-TR" dirty="0" err="1"/>
              <a:t>writing</a:t>
            </a:r>
            <a:r>
              <a:rPr lang="tr-TR" dirty="0"/>
              <a:t> a </a:t>
            </a:r>
            <a:r>
              <a:rPr lang="tr-TR" dirty="0" err="1"/>
              <a:t>driver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changes</a:t>
            </a:r>
            <a:r>
              <a:rPr lang="tr-TR" dirty="0"/>
              <a:t> on </a:t>
            </a:r>
            <a:r>
              <a:rPr lang="tr-TR" dirty="0" err="1"/>
              <a:t>kernel</a:t>
            </a:r>
            <a:r>
              <a:rPr lang="tr-TR" dirty="0"/>
              <a:t> </a:t>
            </a:r>
          </a:p>
          <a:p>
            <a:r>
              <a:rPr lang="tr-TR" dirty="0" err="1"/>
              <a:t>Modifications</a:t>
            </a:r>
            <a:r>
              <a:rPr lang="tr-TR" dirty="0"/>
              <a:t> on </a:t>
            </a:r>
            <a:r>
              <a:rPr lang="tr-TR" dirty="0" err="1"/>
              <a:t>host</a:t>
            </a:r>
            <a:r>
              <a:rPr lang="tr-TR" dirty="0"/>
              <a:t> </a:t>
            </a:r>
            <a:r>
              <a:rPr lang="tr-TR" dirty="0" err="1"/>
              <a:t>kernel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enable</a:t>
            </a:r>
            <a:r>
              <a:rPr lang="tr-TR" dirty="0"/>
              <a:t> </a:t>
            </a:r>
            <a:r>
              <a:rPr lang="tr-TR" dirty="0" err="1"/>
              <a:t>efficient</a:t>
            </a:r>
            <a:r>
              <a:rPr lang="tr-TR" dirty="0"/>
              <a:t> </a:t>
            </a:r>
            <a:r>
              <a:rPr lang="tr-TR" dirty="0" err="1"/>
              <a:t>mapping</a:t>
            </a:r>
            <a:r>
              <a:rPr lang="tr-TR" dirty="0"/>
              <a:t> </a:t>
            </a:r>
          </a:p>
          <a:p>
            <a:r>
              <a:rPr lang="tr-TR" dirty="0" err="1"/>
              <a:t>Support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debugging</a:t>
            </a:r>
            <a:r>
              <a:rPr lang="tr-TR" dirty="0"/>
              <a:t> an </a:t>
            </a:r>
            <a:r>
              <a:rPr lang="tr-TR" dirty="0" err="1"/>
              <a:t>enclave</a:t>
            </a:r>
            <a:r>
              <a:rPr lang="tr-TR" dirty="0"/>
              <a:t> </a:t>
            </a:r>
            <a:r>
              <a:rPr lang="tr-TR" dirty="0" err="1"/>
              <a:t>using</a:t>
            </a:r>
            <a:r>
              <a:rPr lang="tr-TR" dirty="0"/>
              <a:t> SGX </a:t>
            </a:r>
            <a:r>
              <a:rPr lang="tr-TR" dirty="0" err="1"/>
              <a:t>debug</a:t>
            </a:r>
            <a:r>
              <a:rPr lang="tr-TR" dirty="0"/>
              <a:t> </a:t>
            </a:r>
            <a:r>
              <a:rPr lang="tr-TR" dirty="0" err="1"/>
              <a:t>mechanism</a:t>
            </a:r>
            <a:endParaRPr lang="tr-TR" dirty="0"/>
          </a:p>
          <a:p>
            <a:r>
              <a:rPr lang="tr-TR" dirty="0" err="1"/>
              <a:t>Minor</a:t>
            </a:r>
            <a:r>
              <a:rPr lang="tr-TR" dirty="0"/>
              <a:t> </a:t>
            </a:r>
            <a:r>
              <a:rPr lang="tr-TR" dirty="0" err="1"/>
              <a:t>modifications</a:t>
            </a:r>
            <a:r>
              <a:rPr lang="tr-TR" dirty="0"/>
              <a:t> on </a:t>
            </a:r>
            <a:r>
              <a:rPr lang="tr-TR" dirty="0" err="1"/>
              <a:t>LibOS</a:t>
            </a:r>
            <a:r>
              <a:rPr lang="tr-TR" dirty="0"/>
              <a:t>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65347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773BE9B-6498-492E-9E03-0A9B85E60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Deployment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attestation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E5FC5F2-2A62-4CB3-B7CA-28325FD521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tr-TR" dirty="0" err="1"/>
              <a:t>Constructing</a:t>
            </a:r>
            <a:r>
              <a:rPr lang="tr-TR" dirty="0"/>
              <a:t> a disk </a:t>
            </a:r>
            <a:r>
              <a:rPr lang="tr-TR" dirty="0" err="1"/>
              <a:t>image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encrypting</a:t>
            </a:r>
            <a:r>
              <a:rPr lang="tr-TR" dirty="0"/>
              <a:t> it </a:t>
            </a:r>
          </a:p>
          <a:p>
            <a:pPr marL="514350" indent="-514350">
              <a:buAutoNum type="arabicParenR"/>
            </a:pPr>
            <a:r>
              <a:rPr lang="tr-TR" dirty="0" err="1"/>
              <a:t>Encrypted</a:t>
            </a:r>
            <a:r>
              <a:rPr lang="tr-TR" dirty="0"/>
              <a:t> VHD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shield</a:t>
            </a:r>
            <a:r>
              <a:rPr lang="tr-TR" dirty="0"/>
              <a:t> </a:t>
            </a:r>
            <a:r>
              <a:rPr lang="tr-TR" dirty="0" err="1"/>
              <a:t>binary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/>
              <a:t> sent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cloud</a:t>
            </a:r>
            <a:r>
              <a:rPr lang="tr-TR" dirty="0"/>
              <a:t> </a:t>
            </a:r>
            <a:r>
              <a:rPr lang="tr-TR" dirty="0" err="1"/>
              <a:t>provider</a:t>
            </a:r>
            <a:r>
              <a:rPr lang="tr-TR" dirty="0"/>
              <a:t> </a:t>
            </a:r>
          </a:p>
          <a:p>
            <a:pPr marL="514350" indent="-514350">
              <a:buAutoNum type="arabicParenR"/>
            </a:pPr>
            <a:r>
              <a:rPr lang="tr-TR" dirty="0" err="1"/>
              <a:t>Cloud</a:t>
            </a:r>
            <a:r>
              <a:rPr lang="tr-TR" dirty="0"/>
              <a:t> </a:t>
            </a:r>
            <a:r>
              <a:rPr lang="tr-TR" dirty="0" err="1"/>
              <a:t>provider</a:t>
            </a:r>
            <a:r>
              <a:rPr lang="tr-TR" dirty="0"/>
              <a:t> </a:t>
            </a:r>
            <a:r>
              <a:rPr lang="tr-TR" dirty="0" err="1"/>
              <a:t>establishes</a:t>
            </a:r>
            <a:r>
              <a:rPr lang="tr-TR" dirty="0"/>
              <a:t> a </a:t>
            </a:r>
            <a:r>
              <a:rPr lang="tr-TR" dirty="0" err="1"/>
              <a:t>picoprocess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loads</a:t>
            </a:r>
            <a:r>
              <a:rPr lang="tr-TR" dirty="0"/>
              <a:t> </a:t>
            </a:r>
            <a:r>
              <a:rPr lang="tr-TR" dirty="0" err="1"/>
              <a:t>untrusted</a:t>
            </a:r>
            <a:r>
              <a:rPr lang="tr-TR" dirty="0"/>
              <a:t> </a:t>
            </a:r>
            <a:r>
              <a:rPr lang="tr-TR" dirty="0" err="1"/>
              <a:t>runtime</a:t>
            </a:r>
            <a:r>
              <a:rPr lang="tr-TR" dirty="0"/>
              <a:t> </a:t>
            </a:r>
          </a:p>
          <a:p>
            <a:pPr marL="514350" indent="-514350">
              <a:buAutoNum type="arabicParenR"/>
            </a:pPr>
            <a:r>
              <a:rPr lang="tr-TR" dirty="0" err="1"/>
              <a:t>After</a:t>
            </a:r>
            <a:r>
              <a:rPr lang="tr-TR" dirty="0"/>
              <a:t> </a:t>
            </a:r>
            <a:r>
              <a:rPr lang="tr-TR" dirty="0" err="1"/>
              <a:t>initialisation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shield</a:t>
            </a:r>
            <a:r>
              <a:rPr lang="tr-TR" dirty="0"/>
              <a:t> </a:t>
            </a:r>
            <a:r>
              <a:rPr lang="tr-TR" dirty="0" err="1"/>
              <a:t>generates</a:t>
            </a:r>
            <a:r>
              <a:rPr lang="tr-TR" dirty="0"/>
              <a:t> a </a:t>
            </a:r>
            <a:r>
              <a:rPr lang="tr-TR" dirty="0" err="1"/>
              <a:t>public</a:t>
            </a:r>
            <a:r>
              <a:rPr lang="tr-TR" dirty="0"/>
              <a:t>/</a:t>
            </a:r>
            <a:r>
              <a:rPr lang="tr-TR" dirty="0" err="1"/>
              <a:t>private</a:t>
            </a:r>
            <a:r>
              <a:rPr lang="tr-TR" dirty="0"/>
              <a:t> </a:t>
            </a:r>
            <a:r>
              <a:rPr lang="tr-TR" dirty="0" err="1"/>
              <a:t>key</a:t>
            </a:r>
            <a:r>
              <a:rPr lang="tr-TR" dirty="0"/>
              <a:t> </a:t>
            </a:r>
            <a:r>
              <a:rPr lang="tr-TR" dirty="0" err="1"/>
              <a:t>pair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uses</a:t>
            </a:r>
            <a:r>
              <a:rPr lang="tr-TR" dirty="0"/>
              <a:t> it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establish</a:t>
            </a:r>
            <a:r>
              <a:rPr lang="tr-TR" dirty="0"/>
              <a:t> a network </a:t>
            </a:r>
            <a:r>
              <a:rPr lang="tr-TR" dirty="0" err="1"/>
              <a:t>connection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user</a:t>
            </a:r>
            <a:endParaRPr lang="tr-TR" dirty="0"/>
          </a:p>
          <a:p>
            <a:pPr marL="514350" indent="-514350">
              <a:buAutoNum type="arabicParenR"/>
            </a:pPr>
            <a:r>
              <a:rPr lang="tr-TR" dirty="0" err="1"/>
              <a:t>If</a:t>
            </a:r>
            <a:r>
              <a:rPr lang="tr-TR" dirty="0"/>
              <a:t> </a:t>
            </a:r>
            <a:r>
              <a:rPr lang="tr-TR" dirty="0" err="1"/>
              <a:t>everything</a:t>
            </a:r>
            <a:r>
              <a:rPr lang="tr-TR" dirty="0"/>
              <a:t> is </a:t>
            </a:r>
            <a:r>
              <a:rPr lang="tr-TR" dirty="0" err="1"/>
              <a:t>loaded</a:t>
            </a:r>
            <a:r>
              <a:rPr lang="tr-TR" dirty="0"/>
              <a:t> </a:t>
            </a:r>
            <a:r>
              <a:rPr lang="tr-TR" dirty="0" err="1"/>
              <a:t>correctly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user</a:t>
            </a:r>
            <a:r>
              <a:rPr lang="tr-TR" dirty="0"/>
              <a:t> </a:t>
            </a:r>
            <a:r>
              <a:rPr lang="tr-TR" dirty="0" err="1"/>
              <a:t>encrypts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VHD </a:t>
            </a:r>
            <a:r>
              <a:rPr lang="tr-TR" dirty="0" err="1"/>
              <a:t>key</a:t>
            </a:r>
            <a:r>
              <a:rPr lang="tr-TR" dirty="0"/>
              <a:t> </a:t>
            </a:r>
            <a:r>
              <a:rPr lang="tr-TR" dirty="0" err="1"/>
              <a:t>using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public</a:t>
            </a:r>
            <a:r>
              <a:rPr lang="tr-TR" dirty="0"/>
              <a:t> </a:t>
            </a:r>
            <a:r>
              <a:rPr lang="tr-TR" dirty="0" err="1"/>
              <a:t>key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sends</a:t>
            </a:r>
            <a:r>
              <a:rPr lang="tr-TR" dirty="0"/>
              <a:t> it </a:t>
            </a:r>
            <a:r>
              <a:rPr lang="tr-TR" dirty="0" err="1"/>
              <a:t>back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shield</a:t>
            </a:r>
            <a:r>
              <a:rPr lang="tr-TR" dirty="0"/>
              <a:t> </a:t>
            </a:r>
          </a:p>
          <a:p>
            <a:pPr marL="514350" indent="-514350">
              <a:buAutoNum type="arabicParenR"/>
            </a:pPr>
            <a:endParaRPr lang="tr-TR" dirty="0"/>
          </a:p>
          <a:p>
            <a:pPr marL="514350" indent="-514350">
              <a:buAutoNum type="arabicParenR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65486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C91F8AEF-3F04-4077-B201-1D9B1C6BFA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/>
              <a:t>Limitations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performance</a:t>
            </a:r>
            <a:endParaRPr lang="tr-TR" dirty="0"/>
          </a:p>
        </p:txBody>
      </p:sp>
      <p:sp>
        <p:nvSpPr>
          <p:cNvPr id="5" name="Alt Başlık 4">
            <a:extLst>
              <a:ext uri="{FF2B5EF4-FFF2-40B4-BE49-F238E27FC236}">
                <a16:creationId xmlns:a16="http://schemas.microsoft.com/office/drawing/2014/main" id="{4D60BDD8-F032-4092-AF27-E6977F6BBD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SGX </a:t>
            </a:r>
            <a:r>
              <a:rPr lang="tr-TR" dirty="0" err="1"/>
              <a:t>Limitations</a:t>
            </a:r>
            <a:endParaRPr lang="tr-TR" dirty="0"/>
          </a:p>
          <a:p>
            <a:r>
              <a:rPr lang="tr-TR" dirty="0" err="1"/>
              <a:t>Performance</a:t>
            </a:r>
            <a:r>
              <a:rPr lang="tr-TR" dirty="0"/>
              <a:t> </a:t>
            </a:r>
            <a:r>
              <a:rPr lang="tr-TR" dirty="0" err="1"/>
              <a:t>evaluation</a:t>
            </a:r>
            <a:r>
              <a:rPr lang="tr-T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988083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773BE9B-6498-492E-9E03-0A9B85E60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SGX </a:t>
            </a:r>
            <a:r>
              <a:rPr lang="tr-TR" dirty="0" err="1"/>
              <a:t>limitations</a:t>
            </a:r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E5FC5F2-2A62-4CB3-B7CA-28325FD521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Dynamic</a:t>
            </a:r>
            <a:r>
              <a:rPr lang="tr-TR" dirty="0"/>
              <a:t> </a:t>
            </a:r>
            <a:r>
              <a:rPr lang="tr-TR" dirty="0" err="1"/>
              <a:t>memory</a:t>
            </a:r>
            <a:r>
              <a:rPr lang="tr-TR" dirty="0"/>
              <a:t> </a:t>
            </a:r>
            <a:r>
              <a:rPr lang="tr-TR" dirty="0" err="1"/>
              <a:t>allocation</a:t>
            </a:r>
            <a:r>
              <a:rPr lang="tr-TR" dirty="0"/>
              <a:t> </a:t>
            </a:r>
          </a:p>
          <a:p>
            <a:r>
              <a:rPr lang="tr-TR" dirty="0" err="1"/>
              <a:t>Exception</a:t>
            </a:r>
            <a:r>
              <a:rPr lang="tr-TR" dirty="0"/>
              <a:t> </a:t>
            </a:r>
            <a:r>
              <a:rPr lang="tr-TR" dirty="0" err="1"/>
              <a:t>handling</a:t>
            </a:r>
            <a:r>
              <a:rPr lang="tr-TR" dirty="0"/>
              <a:t> </a:t>
            </a:r>
          </a:p>
          <a:p>
            <a:pPr lvl="1"/>
            <a:r>
              <a:rPr lang="tr-TR" dirty="0"/>
              <a:t>Not </a:t>
            </a:r>
            <a:r>
              <a:rPr lang="tr-TR" dirty="0" err="1"/>
              <a:t>all</a:t>
            </a:r>
            <a:r>
              <a:rPr lang="tr-TR" dirty="0"/>
              <a:t> </a:t>
            </a:r>
            <a:r>
              <a:rPr lang="tr-TR" dirty="0" err="1"/>
              <a:t>exception</a:t>
            </a:r>
            <a:r>
              <a:rPr lang="tr-TR" dirty="0"/>
              <a:t> </a:t>
            </a:r>
            <a:r>
              <a:rPr lang="tr-TR" dirty="0" err="1"/>
              <a:t>causes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reported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enclave</a:t>
            </a:r>
            <a:r>
              <a:rPr lang="tr-TR" dirty="0"/>
              <a:t> </a:t>
            </a:r>
          </a:p>
          <a:p>
            <a:r>
              <a:rPr lang="tr-TR" dirty="0" err="1"/>
              <a:t>Permitted</a:t>
            </a:r>
            <a:r>
              <a:rPr lang="tr-TR" dirty="0"/>
              <a:t> </a:t>
            </a:r>
            <a:r>
              <a:rPr lang="tr-TR" dirty="0" err="1"/>
              <a:t>instructions</a:t>
            </a:r>
            <a:r>
              <a:rPr lang="tr-TR" dirty="0"/>
              <a:t> </a:t>
            </a:r>
          </a:p>
          <a:p>
            <a:pPr lvl="1"/>
            <a:r>
              <a:rPr lang="tr-TR" dirty="0"/>
              <a:t>SGX </a:t>
            </a:r>
            <a:r>
              <a:rPr lang="tr-TR" dirty="0" err="1"/>
              <a:t>dissalows</a:t>
            </a:r>
            <a:r>
              <a:rPr lang="tr-TR" dirty="0"/>
              <a:t> in-</a:t>
            </a:r>
            <a:r>
              <a:rPr lang="tr-TR" dirty="0" err="1"/>
              <a:t>enclave</a:t>
            </a:r>
            <a:r>
              <a:rPr lang="tr-TR" dirty="0"/>
              <a:t> </a:t>
            </a:r>
            <a:r>
              <a:rPr lang="tr-TR" dirty="0" err="1"/>
              <a:t>execution</a:t>
            </a:r>
            <a:r>
              <a:rPr lang="tr-TR" dirty="0"/>
              <a:t> of </a:t>
            </a:r>
            <a:r>
              <a:rPr lang="tr-TR" dirty="0" err="1"/>
              <a:t>instructions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commonly</a:t>
            </a:r>
            <a:r>
              <a:rPr lang="tr-TR" dirty="0"/>
              <a:t> </a:t>
            </a:r>
            <a:r>
              <a:rPr lang="tr-TR" dirty="0" err="1"/>
              <a:t>encountered</a:t>
            </a:r>
            <a:r>
              <a:rPr lang="tr-TR" dirty="0"/>
              <a:t> in </a:t>
            </a:r>
            <a:r>
              <a:rPr lang="tr-TR" dirty="0" err="1"/>
              <a:t>LibOS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application</a:t>
            </a:r>
            <a:r>
              <a:rPr lang="tr-TR" dirty="0"/>
              <a:t> </a:t>
            </a:r>
            <a:r>
              <a:rPr lang="tr-TR" dirty="0" err="1"/>
              <a:t>boundaries</a:t>
            </a:r>
            <a:r>
              <a:rPr lang="tr-TR" dirty="0"/>
              <a:t> </a:t>
            </a:r>
            <a:r>
              <a:rPr lang="tr-TR" dirty="0" err="1"/>
              <a:t>effecting</a:t>
            </a:r>
            <a:r>
              <a:rPr lang="tr-TR" dirty="0"/>
              <a:t> </a:t>
            </a:r>
            <a:r>
              <a:rPr lang="tr-TR" dirty="0" err="1"/>
              <a:t>performance</a:t>
            </a:r>
            <a:endParaRPr lang="tr-TR" dirty="0"/>
          </a:p>
          <a:p>
            <a:r>
              <a:rPr lang="tr-TR" dirty="0" err="1"/>
              <a:t>Thread-local</a:t>
            </a:r>
            <a:r>
              <a:rPr lang="tr-TR" dirty="0"/>
              <a:t> </a:t>
            </a:r>
            <a:r>
              <a:rPr lang="tr-TR" dirty="0" err="1"/>
              <a:t>storage</a:t>
            </a:r>
            <a:r>
              <a:rPr lang="tr-T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41847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773BE9B-6498-492E-9E03-0A9B85E60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0761"/>
            <a:ext cx="10515600" cy="1325562"/>
          </a:xfrm>
        </p:spPr>
        <p:txBody>
          <a:bodyPr/>
          <a:lstStyle/>
          <a:p>
            <a:r>
              <a:rPr lang="tr-TR" dirty="0" err="1"/>
              <a:t>Performance</a:t>
            </a:r>
            <a:r>
              <a:rPr lang="tr-TR" dirty="0"/>
              <a:t> Evaluation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E5FC5F2-2A62-4CB3-B7CA-28325FD521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Comparing</a:t>
            </a:r>
            <a:r>
              <a:rPr lang="tr-TR" dirty="0"/>
              <a:t> </a:t>
            </a:r>
            <a:r>
              <a:rPr lang="tr-TR" dirty="0" err="1"/>
              <a:t>Haven’s</a:t>
            </a:r>
            <a:r>
              <a:rPr lang="tr-TR" dirty="0"/>
              <a:t> </a:t>
            </a:r>
            <a:r>
              <a:rPr lang="tr-TR" dirty="0" err="1"/>
              <a:t>performance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alternative</a:t>
            </a:r>
            <a:r>
              <a:rPr lang="tr-TR" dirty="0"/>
              <a:t> </a:t>
            </a:r>
            <a:r>
              <a:rPr lang="tr-TR" dirty="0" err="1"/>
              <a:t>host</a:t>
            </a:r>
            <a:r>
              <a:rPr lang="tr-TR" dirty="0"/>
              <a:t> </a:t>
            </a:r>
            <a:r>
              <a:rPr lang="tr-TR" dirty="0" err="1"/>
              <a:t>environments</a:t>
            </a:r>
            <a:r>
              <a:rPr lang="tr-TR" dirty="0"/>
              <a:t> (</a:t>
            </a:r>
            <a:r>
              <a:rPr lang="tr-TR" dirty="0" err="1"/>
              <a:t>which</a:t>
            </a:r>
            <a:r>
              <a:rPr lang="tr-TR" dirty="0"/>
              <a:t> do not </a:t>
            </a:r>
            <a:r>
              <a:rPr lang="tr-TR" dirty="0" err="1"/>
              <a:t>provide</a:t>
            </a:r>
            <a:r>
              <a:rPr lang="tr-TR" dirty="0"/>
              <a:t> </a:t>
            </a:r>
            <a:r>
              <a:rPr lang="tr-TR" dirty="0" err="1"/>
              <a:t>shielded</a:t>
            </a:r>
            <a:r>
              <a:rPr lang="tr-TR" dirty="0"/>
              <a:t> </a:t>
            </a:r>
            <a:r>
              <a:rPr lang="tr-TR" dirty="0" err="1"/>
              <a:t>execution</a:t>
            </a:r>
            <a:r>
              <a:rPr lang="tr-TR" dirty="0"/>
              <a:t>)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tr-TR" dirty="0" err="1"/>
              <a:t>Summary</a:t>
            </a:r>
            <a:r>
              <a:rPr lang="tr-TR" dirty="0"/>
              <a:t>: </a:t>
            </a:r>
            <a:r>
              <a:rPr lang="tr-TR" dirty="0" err="1"/>
              <a:t>Haven’s</a:t>
            </a:r>
            <a:r>
              <a:rPr lang="tr-TR" dirty="0"/>
              <a:t> </a:t>
            </a:r>
            <a:r>
              <a:rPr lang="tr-TR" dirty="0" err="1"/>
              <a:t>performance</a:t>
            </a:r>
            <a:r>
              <a:rPr lang="tr-TR" dirty="0"/>
              <a:t> </a:t>
            </a:r>
            <a:r>
              <a:rPr lang="tr-TR" dirty="0" err="1"/>
              <a:t>penalty</a:t>
            </a:r>
            <a:r>
              <a:rPr lang="tr-TR" dirty="0"/>
              <a:t> vs. a VM is 31-54% </a:t>
            </a:r>
          </a:p>
          <a:p>
            <a:r>
              <a:rPr lang="tr-TR" dirty="0" err="1"/>
              <a:t>Acceptable</a:t>
            </a:r>
            <a:r>
              <a:rPr lang="tr-TR" dirty="0"/>
              <a:t> </a:t>
            </a:r>
            <a:r>
              <a:rPr lang="tr-TR" dirty="0" err="1"/>
              <a:t>overheads</a:t>
            </a:r>
            <a:r>
              <a:rPr lang="tr-TR" dirty="0"/>
              <a:t>, in </a:t>
            </a:r>
            <a:r>
              <a:rPr lang="tr-TR" dirty="0" err="1"/>
              <a:t>return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not </a:t>
            </a:r>
            <a:r>
              <a:rPr lang="tr-TR" dirty="0" err="1"/>
              <a:t>needing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trust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cloud</a:t>
            </a:r>
            <a:endParaRPr lang="tr-TR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2731D2B0-1575-4262-B5B7-0850A47606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982" y="2799149"/>
            <a:ext cx="4305901" cy="2038635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id="{4D4CFCD2-003E-4825-AC31-C9C6613FD2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808676"/>
            <a:ext cx="3858163" cy="2029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956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773BE9B-6498-492E-9E03-0A9B85E60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Future</a:t>
            </a:r>
            <a:r>
              <a:rPr lang="tr-TR" dirty="0"/>
              <a:t> </a:t>
            </a:r>
            <a:r>
              <a:rPr lang="tr-TR" dirty="0" err="1"/>
              <a:t>work</a:t>
            </a:r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E5FC5F2-2A62-4CB3-B7CA-28325FD521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/>
              <a:t>Storage </a:t>
            </a:r>
            <a:r>
              <a:rPr lang="tr-TR" dirty="0" err="1"/>
              <a:t>rollback</a:t>
            </a:r>
            <a:r>
              <a:rPr lang="tr-TR" dirty="0"/>
              <a:t> </a:t>
            </a:r>
          </a:p>
          <a:p>
            <a:pPr lvl="1"/>
            <a:r>
              <a:rPr lang="tr-TR" dirty="0" err="1"/>
              <a:t>Cannot</a:t>
            </a:r>
            <a:r>
              <a:rPr lang="tr-TR" dirty="0"/>
              <a:t> </a:t>
            </a:r>
            <a:r>
              <a:rPr lang="tr-TR" dirty="0" err="1"/>
              <a:t>prevent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attack</a:t>
            </a:r>
            <a:r>
              <a:rPr lang="tr-TR" dirty="0"/>
              <a:t>: ‘’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enclave</a:t>
            </a:r>
            <a:r>
              <a:rPr lang="tr-TR" dirty="0"/>
              <a:t> is </a:t>
            </a:r>
            <a:r>
              <a:rPr lang="tr-TR" dirty="0" err="1"/>
              <a:t>terminated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its</a:t>
            </a:r>
            <a:r>
              <a:rPr lang="tr-TR" dirty="0"/>
              <a:t> in-</a:t>
            </a:r>
            <a:r>
              <a:rPr lang="tr-TR" dirty="0" err="1"/>
              <a:t>memory</a:t>
            </a:r>
            <a:r>
              <a:rPr lang="tr-TR" dirty="0"/>
              <a:t> </a:t>
            </a:r>
            <a:r>
              <a:rPr lang="tr-TR" dirty="0" err="1"/>
              <a:t>state</a:t>
            </a:r>
            <a:r>
              <a:rPr lang="tr-TR" dirty="0"/>
              <a:t> is </a:t>
            </a:r>
            <a:r>
              <a:rPr lang="tr-TR" dirty="0" err="1"/>
              <a:t>lost</a:t>
            </a:r>
            <a:r>
              <a:rPr lang="tr-TR" dirty="0"/>
              <a:t> </a:t>
            </a:r>
          </a:p>
          <a:p>
            <a:pPr lvl="1"/>
            <a:r>
              <a:rPr lang="tr-TR" dirty="0"/>
              <a:t>Plan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communicate</a:t>
            </a:r>
            <a:r>
              <a:rPr lang="tr-TR" dirty="0"/>
              <a:t> </a:t>
            </a:r>
            <a:r>
              <a:rPr lang="tr-TR" dirty="0" err="1"/>
              <a:t>only</a:t>
            </a:r>
            <a:r>
              <a:rPr lang="tr-TR" dirty="0"/>
              <a:t> on ‘’</a:t>
            </a:r>
            <a:r>
              <a:rPr lang="tr-TR" dirty="0" err="1"/>
              <a:t>critical</a:t>
            </a:r>
            <a:r>
              <a:rPr lang="tr-TR" dirty="0"/>
              <a:t>’’ </a:t>
            </a:r>
            <a:r>
              <a:rPr lang="tr-TR" dirty="0" err="1"/>
              <a:t>writes</a:t>
            </a:r>
            <a:r>
              <a:rPr lang="tr-TR" dirty="0"/>
              <a:t> </a:t>
            </a:r>
          </a:p>
          <a:p>
            <a:r>
              <a:rPr lang="tr-TR" dirty="0" err="1"/>
              <a:t>Untrusted</a:t>
            </a:r>
            <a:r>
              <a:rPr lang="tr-TR" dirty="0"/>
              <a:t> time </a:t>
            </a:r>
          </a:p>
          <a:p>
            <a:pPr lvl="1"/>
            <a:r>
              <a:rPr lang="tr-TR" dirty="0" err="1"/>
              <a:t>Malicious</a:t>
            </a:r>
            <a:r>
              <a:rPr lang="tr-TR" dirty="0"/>
              <a:t> </a:t>
            </a:r>
            <a:r>
              <a:rPr lang="tr-TR" dirty="0" err="1"/>
              <a:t>host</a:t>
            </a:r>
            <a:r>
              <a:rPr lang="tr-TR" dirty="0"/>
              <a:t> </a:t>
            </a:r>
            <a:r>
              <a:rPr lang="tr-TR" dirty="0" err="1"/>
              <a:t>may</a:t>
            </a:r>
            <a:r>
              <a:rPr lang="tr-TR" dirty="0"/>
              <a:t> </a:t>
            </a:r>
            <a:r>
              <a:rPr lang="tr-TR" dirty="0" err="1"/>
              <a:t>lie</a:t>
            </a:r>
            <a:r>
              <a:rPr lang="tr-TR" dirty="0"/>
              <a:t> </a:t>
            </a:r>
            <a:r>
              <a:rPr lang="tr-TR" dirty="0" err="1"/>
              <a:t>about</a:t>
            </a:r>
            <a:r>
              <a:rPr lang="tr-TR" dirty="0"/>
              <a:t> time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signal</a:t>
            </a:r>
            <a:r>
              <a:rPr lang="tr-TR" dirty="0"/>
              <a:t> </a:t>
            </a:r>
            <a:r>
              <a:rPr lang="tr-TR" dirty="0" err="1"/>
              <a:t>timeouts</a:t>
            </a:r>
            <a:r>
              <a:rPr lang="tr-TR" dirty="0"/>
              <a:t> </a:t>
            </a:r>
          </a:p>
          <a:p>
            <a:pPr lvl="1"/>
            <a:r>
              <a:rPr lang="tr-TR" dirty="0"/>
              <a:t>Plan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ensure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clock</a:t>
            </a:r>
            <a:r>
              <a:rPr lang="tr-TR" dirty="0"/>
              <a:t> </a:t>
            </a:r>
            <a:r>
              <a:rPr lang="tr-TR" dirty="0" err="1"/>
              <a:t>always</a:t>
            </a:r>
            <a:r>
              <a:rPr lang="tr-TR" dirty="0"/>
              <a:t> </a:t>
            </a:r>
            <a:r>
              <a:rPr lang="tr-TR" dirty="0" err="1"/>
              <a:t>runs</a:t>
            </a:r>
            <a:r>
              <a:rPr lang="tr-TR" dirty="0"/>
              <a:t> </a:t>
            </a:r>
            <a:r>
              <a:rPr lang="tr-TR" dirty="0" err="1"/>
              <a:t>forward</a:t>
            </a:r>
            <a:endParaRPr lang="tr-TR" dirty="0"/>
          </a:p>
          <a:p>
            <a:pPr lvl="1"/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using</a:t>
            </a:r>
            <a:r>
              <a:rPr lang="tr-TR" dirty="0"/>
              <a:t> </a:t>
            </a:r>
            <a:r>
              <a:rPr lang="tr-TR" dirty="0" err="1"/>
              <a:t>cycle</a:t>
            </a:r>
            <a:r>
              <a:rPr lang="tr-TR" dirty="0"/>
              <a:t> </a:t>
            </a:r>
            <a:r>
              <a:rPr lang="tr-TR" dirty="0" err="1"/>
              <a:t>counter</a:t>
            </a:r>
            <a:r>
              <a:rPr lang="tr-TR" dirty="0"/>
              <a:t> as an </a:t>
            </a:r>
            <a:r>
              <a:rPr lang="tr-TR" dirty="0" err="1"/>
              <a:t>alternative</a:t>
            </a:r>
            <a:r>
              <a:rPr lang="tr-TR" dirty="0"/>
              <a:t> </a:t>
            </a:r>
            <a:r>
              <a:rPr lang="tr-TR" dirty="0" err="1"/>
              <a:t>clock</a:t>
            </a:r>
            <a:r>
              <a:rPr lang="tr-TR" dirty="0"/>
              <a:t>  </a:t>
            </a:r>
          </a:p>
          <a:p>
            <a:r>
              <a:rPr lang="tr-TR" dirty="0" err="1"/>
              <a:t>Cloud</a:t>
            </a:r>
            <a:r>
              <a:rPr lang="tr-TR" dirty="0"/>
              <a:t> </a:t>
            </a:r>
            <a:r>
              <a:rPr lang="tr-TR" dirty="0" err="1"/>
              <a:t>management</a:t>
            </a:r>
            <a:r>
              <a:rPr lang="tr-TR" dirty="0"/>
              <a:t>  </a:t>
            </a:r>
          </a:p>
          <a:p>
            <a:pPr lvl="1"/>
            <a:r>
              <a:rPr lang="tr-TR" dirty="0" err="1"/>
              <a:t>Haven</a:t>
            </a:r>
            <a:r>
              <a:rPr lang="tr-TR" dirty="0"/>
              <a:t> </a:t>
            </a:r>
            <a:r>
              <a:rPr lang="tr-TR" dirty="0" err="1"/>
              <a:t>prevents</a:t>
            </a:r>
            <a:r>
              <a:rPr lang="tr-TR" dirty="0"/>
              <a:t> </a:t>
            </a:r>
            <a:r>
              <a:rPr lang="tr-TR" dirty="0" err="1"/>
              <a:t>host’s</a:t>
            </a:r>
            <a:r>
              <a:rPr lang="tr-TR" dirty="0"/>
              <a:t> </a:t>
            </a:r>
            <a:r>
              <a:rPr lang="tr-TR" dirty="0" err="1"/>
              <a:t>ability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capture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recreate</a:t>
            </a:r>
            <a:r>
              <a:rPr lang="tr-TR" dirty="0"/>
              <a:t> </a:t>
            </a:r>
            <a:r>
              <a:rPr lang="tr-TR" dirty="0" err="1"/>
              <a:t>guest</a:t>
            </a:r>
            <a:r>
              <a:rPr lang="tr-TR" dirty="0"/>
              <a:t> </a:t>
            </a:r>
            <a:r>
              <a:rPr lang="tr-TR" dirty="0" err="1"/>
              <a:t>state</a:t>
            </a:r>
            <a:r>
              <a:rPr lang="tr-TR" dirty="0"/>
              <a:t> </a:t>
            </a:r>
          </a:p>
          <a:p>
            <a:pPr lvl="1"/>
            <a:r>
              <a:rPr lang="tr-TR" dirty="0"/>
              <a:t>Plan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implement</a:t>
            </a:r>
            <a:r>
              <a:rPr lang="tr-TR" dirty="0"/>
              <a:t> </a:t>
            </a:r>
            <a:r>
              <a:rPr lang="tr-TR" dirty="0" err="1"/>
              <a:t>checkpoints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resume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capturing</a:t>
            </a:r>
            <a:r>
              <a:rPr lang="tr-TR" dirty="0"/>
              <a:t> </a:t>
            </a:r>
            <a:r>
              <a:rPr lang="tr-TR" dirty="0" err="1"/>
              <a:t>state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an </a:t>
            </a:r>
            <a:r>
              <a:rPr lang="tr-TR" dirty="0" err="1"/>
              <a:t>encrypted</a:t>
            </a:r>
            <a:r>
              <a:rPr lang="tr-TR" dirty="0"/>
              <a:t> </a:t>
            </a:r>
            <a:r>
              <a:rPr lang="tr-TR" dirty="0" err="1"/>
              <a:t>image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61456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773BE9B-6498-492E-9E03-0A9B85E60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Conclusion</a:t>
            </a:r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E5FC5F2-2A62-4CB3-B7CA-28325FD521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Cloud</a:t>
            </a:r>
            <a:r>
              <a:rPr lang="tr-TR" dirty="0"/>
              <a:t> </a:t>
            </a:r>
            <a:r>
              <a:rPr lang="tr-TR" dirty="0" err="1"/>
              <a:t>platforms</a:t>
            </a:r>
            <a:r>
              <a:rPr lang="tr-TR" dirty="0"/>
              <a:t> </a:t>
            </a:r>
            <a:r>
              <a:rPr lang="tr-TR" dirty="0" err="1"/>
              <a:t>offer</a:t>
            </a:r>
            <a:r>
              <a:rPr lang="tr-TR" dirty="0"/>
              <a:t> </a:t>
            </a:r>
            <a:r>
              <a:rPr lang="tr-TR" dirty="0" err="1"/>
              <a:t>many</a:t>
            </a:r>
            <a:r>
              <a:rPr lang="tr-TR" dirty="0"/>
              <a:t> </a:t>
            </a:r>
            <a:r>
              <a:rPr lang="tr-TR" dirty="0" err="1"/>
              <a:t>advantages</a:t>
            </a:r>
            <a:r>
              <a:rPr lang="tr-TR" dirty="0"/>
              <a:t> but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provider</a:t>
            </a:r>
            <a:r>
              <a:rPr lang="tr-TR" dirty="0"/>
              <a:t> </a:t>
            </a:r>
            <a:r>
              <a:rPr lang="tr-TR" dirty="0" err="1"/>
              <a:t>must</a:t>
            </a:r>
            <a:r>
              <a:rPr lang="tr-TR" dirty="0"/>
              <a:t> be </a:t>
            </a:r>
            <a:r>
              <a:rPr lang="tr-TR" dirty="0" err="1"/>
              <a:t>trusted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full</a:t>
            </a:r>
            <a:r>
              <a:rPr lang="tr-TR" dirty="0"/>
              <a:t> </a:t>
            </a:r>
            <a:r>
              <a:rPr lang="tr-TR" dirty="0" err="1"/>
              <a:t>access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user</a:t>
            </a:r>
            <a:r>
              <a:rPr lang="tr-TR" dirty="0"/>
              <a:t> data. </a:t>
            </a:r>
          </a:p>
          <a:p>
            <a:r>
              <a:rPr lang="tr-TR" dirty="0" err="1"/>
              <a:t>Implementing</a:t>
            </a:r>
            <a:r>
              <a:rPr lang="tr-TR" dirty="0"/>
              <a:t> a </a:t>
            </a:r>
            <a:r>
              <a:rPr lang="tr-TR" dirty="0" err="1"/>
              <a:t>shielded</a:t>
            </a:r>
            <a:r>
              <a:rPr lang="tr-TR" dirty="0"/>
              <a:t> </a:t>
            </a:r>
            <a:r>
              <a:rPr lang="tr-TR" dirty="0" err="1"/>
              <a:t>execution</a:t>
            </a:r>
            <a:r>
              <a:rPr lang="tr-TR" dirty="0"/>
              <a:t> </a:t>
            </a:r>
            <a:r>
              <a:rPr lang="tr-TR" dirty="0" err="1"/>
              <a:t>eliminates</a:t>
            </a:r>
            <a:r>
              <a:rPr lang="tr-TR" dirty="0"/>
              <a:t> </a:t>
            </a:r>
            <a:r>
              <a:rPr lang="tr-TR" dirty="0" err="1"/>
              <a:t>this</a:t>
            </a:r>
            <a:r>
              <a:rPr lang="tr-TR" dirty="0"/>
              <a:t> risk </a:t>
            </a:r>
          </a:p>
          <a:p>
            <a:r>
              <a:rPr lang="tr-TR" dirty="0" err="1"/>
              <a:t>Bringing</a:t>
            </a:r>
            <a:r>
              <a:rPr lang="tr-TR" dirty="0"/>
              <a:t> us </a:t>
            </a:r>
            <a:r>
              <a:rPr lang="tr-TR" dirty="0" err="1"/>
              <a:t>closer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‘’</a:t>
            </a:r>
            <a:r>
              <a:rPr lang="tr-TR" dirty="0" err="1"/>
              <a:t>utility</a:t>
            </a:r>
            <a:r>
              <a:rPr lang="tr-TR" dirty="0"/>
              <a:t> </a:t>
            </a:r>
            <a:r>
              <a:rPr lang="tr-TR" dirty="0" err="1"/>
              <a:t>computing</a:t>
            </a:r>
            <a:r>
              <a:rPr lang="tr-TR" dirty="0"/>
              <a:t>’’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cloud</a:t>
            </a:r>
            <a:r>
              <a:rPr lang="tr-TR" dirty="0"/>
              <a:t> </a:t>
            </a:r>
          </a:p>
          <a:p>
            <a:pPr lvl="1"/>
            <a:r>
              <a:rPr lang="tr-TR" dirty="0" err="1"/>
              <a:t>Utility</a:t>
            </a:r>
            <a:r>
              <a:rPr lang="tr-TR" dirty="0"/>
              <a:t> </a:t>
            </a:r>
            <a:r>
              <a:rPr lang="tr-TR" dirty="0" err="1"/>
              <a:t>provies</a:t>
            </a:r>
            <a:r>
              <a:rPr lang="tr-TR" dirty="0"/>
              <a:t> </a:t>
            </a:r>
            <a:r>
              <a:rPr lang="tr-TR" dirty="0" err="1"/>
              <a:t>resources</a:t>
            </a:r>
            <a:r>
              <a:rPr lang="tr-TR" dirty="0"/>
              <a:t> </a:t>
            </a:r>
          </a:p>
          <a:p>
            <a:pPr lvl="1"/>
            <a:r>
              <a:rPr lang="tr-TR" dirty="0"/>
              <a:t>But has </a:t>
            </a:r>
            <a:r>
              <a:rPr lang="tr-TR" dirty="0" err="1"/>
              <a:t>no</a:t>
            </a:r>
            <a:r>
              <a:rPr lang="tr-TR" dirty="0"/>
              <a:t> </a:t>
            </a:r>
            <a:r>
              <a:rPr lang="tr-TR" dirty="0" err="1"/>
              <a:t>acess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user</a:t>
            </a:r>
            <a:r>
              <a:rPr lang="tr-TR" dirty="0"/>
              <a:t> data </a:t>
            </a:r>
          </a:p>
        </p:txBody>
      </p:sp>
    </p:spTree>
    <p:extLst>
      <p:ext uri="{BB962C8B-B14F-4D97-AF65-F5344CB8AC3E}">
        <p14:creationId xmlns:p14="http://schemas.microsoft.com/office/powerpoint/2010/main" val="894486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773BE9B-6498-492E-9E03-0A9B85E604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/>
              <a:t>Thank</a:t>
            </a:r>
            <a:r>
              <a:rPr lang="tr-TR" dirty="0"/>
              <a:t> </a:t>
            </a:r>
            <a:r>
              <a:rPr lang="tr-TR" dirty="0" err="1"/>
              <a:t>you</a:t>
            </a:r>
            <a:endParaRPr lang="tr-TR" dirty="0"/>
          </a:p>
        </p:txBody>
      </p:sp>
      <p:sp>
        <p:nvSpPr>
          <p:cNvPr id="4" name="Alt Başlık 3">
            <a:extLst>
              <a:ext uri="{FF2B5EF4-FFF2-40B4-BE49-F238E27FC236}">
                <a16:creationId xmlns:a16="http://schemas.microsoft.com/office/drawing/2014/main" id="{14D6F807-D1A1-4CD0-B1F5-77A35A3726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Yanki Kurtcan </a:t>
            </a:r>
          </a:p>
        </p:txBody>
      </p:sp>
    </p:spTree>
    <p:extLst>
      <p:ext uri="{BB962C8B-B14F-4D97-AF65-F5344CB8AC3E}">
        <p14:creationId xmlns:p14="http://schemas.microsoft.com/office/powerpoint/2010/main" val="159438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773BE9B-6498-492E-9E03-0A9B85E60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Content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E5FC5F2-2A62-4CB3-B7CA-28325FD521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Introduction</a:t>
            </a:r>
            <a:r>
              <a:rPr lang="tr-TR" dirty="0"/>
              <a:t> </a:t>
            </a:r>
          </a:p>
          <a:p>
            <a:pPr lvl="1"/>
            <a:r>
              <a:rPr lang="tr-TR" dirty="0" err="1"/>
              <a:t>Motivation</a:t>
            </a:r>
            <a:r>
              <a:rPr lang="tr-TR" dirty="0"/>
              <a:t> </a:t>
            </a:r>
          </a:p>
          <a:p>
            <a:pPr lvl="1"/>
            <a:r>
              <a:rPr lang="tr-TR" dirty="0" err="1"/>
              <a:t>Current</a:t>
            </a:r>
            <a:r>
              <a:rPr lang="tr-TR" dirty="0"/>
              <a:t> </a:t>
            </a:r>
            <a:r>
              <a:rPr lang="tr-TR" dirty="0" err="1"/>
              <a:t>Approaches</a:t>
            </a:r>
            <a:endParaRPr lang="tr-TR" dirty="0"/>
          </a:p>
          <a:p>
            <a:pPr lvl="1"/>
            <a:r>
              <a:rPr lang="tr-TR" dirty="0" err="1"/>
              <a:t>Objective</a:t>
            </a:r>
            <a:endParaRPr lang="tr-TR" dirty="0"/>
          </a:p>
          <a:p>
            <a:r>
              <a:rPr lang="tr-TR" dirty="0" err="1"/>
              <a:t>System</a:t>
            </a:r>
            <a:endParaRPr lang="tr-TR" dirty="0"/>
          </a:p>
          <a:p>
            <a:r>
              <a:rPr lang="tr-TR" dirty="0" err="1"/>
              <a:t>Limitations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Performance</a:t>
            </a:r>
            <a:endParaRPr lang="tr-TR" dirty="0"/>
          </a:p>
          <a:p>
            <a:r>
              <a:rPr lang="tr-TR" dirty="0" err="1"/>
              <a:t>Future</a:t>
            </a:r>
            <a:r>
              <a:rPr lang="tr-TR" dirty="0"/>
              <a:t> </a:t>
            </a:r>
            <a:r>
              <a:rPr lang="tr-TR" dirty="0" err="1"/>
              <a:t>Work</a:t>
            </a:r>
            <a:endParaRPr lang="tr-TR" dirty="0"/>
          </a:p>
          <a:p>
            <a:r>
              <a:rPr lang="tr-TR" dirty="0" err="1"/>
              <a:t>Conclusion</a:t>
            </a:r>
            <a:r>
              <a:rPr lang="tr-T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15397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174D55D-1023-431F-BD6B-9BB6664FF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Motivation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4B8DE36-C3E7-42E5-964C-050725DC3D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Todays</a:t>
            </a:r>
            <a:r>
              <a:rPr lang="tr-TR" dirty="0"/>
              <a:t> </a:t>
            </a:r>
            <a:r>
              <a:rPr lang="tr-TR" dirty="0" err="1"/>
              <a:t>clouds</a:t>
            </a:r>
            <a:r>
              <a:rPr lang="tr-TR" dirty="0"/>
              <a:t> </a:t>
            </a:r>
            <a:r>
              <a:rPr lang="tr-TR" dirty="0" err="1"/>
              <a:t>use</a:t>
            </a:r>
            <a:r>
              <a:rPr lang="tr-TR" dirty="0"/>
              <a:t> a </a:t>
            </a:r>
            <a:r>
              <a:rPr lang="tr-TR" dirty="0" err="1"/>
              <a:t>security</a:t>
            </a:r>
            <a:r>
              <a:rPr lang="tr-TR" dirty="0"/>
              <a:t> model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aims</a:t>
            </a:r>
            <a:r>
              <a:rPr lang="tr-TR" dirty="0"/>
              <a:t> </a:t>
            </a:r>
            <a:r>
              <a:rPr lang="tr-TR" dirty="0" err="1"/>
              <a:t>only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protect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privileged</a:t>
            </a:r>
            <a:r>
              <a:rPr lang="tr-TR" dirty="0"/>
              <a:t> </a:t>
            </a:r>
            <a:r>
              <a:rPr lang="tr-TR" dirty="0" err="1"/>
              <a:t>code</a:t>
            </a:r>
            <a:r>
              <a:rPr lang="tr-TR" dirty="0"/>
              <a:t> (of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cloud</a:t>
            </a:r>
            <a:r>
              <a:rPr lang="tr-TR" dirty="0"/>
              <a:t> </a:t>
            </a:r>
            <a:r>
              <a:rPr lang="tr-TR" dirty="0" err="1"/>
              <a:t>provider</a:t>
            </a:r>
            <a:r>
              <a:rPr lang="tr-TR" dirty="0"/>
              <a:t>)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untrusted</a:t>
            </a:r>
            <a:r>
              <a:rPr lang="tr-TR" dirty="0"/>
              <a:t> </a:t>
            </a:r>
            <a:r>
              <a:rPr lang="tr-TR" dirty="0" err="1"/>
              <a:t>code</a:t>
            </a:r>
            <a:r>
              <a:rPr lang="tr-TR" dirty="0"/>
              <a:t>. (</a:t>
            </a:r>
            <a:r>
              <a:rPr lang="tr-TR" dirty="0" err="1"/>
              <a:t>user’s</a:t>
            </a:r>
            <a:r>
              <a:rPr lang="tr-TR" dirty="0"/>
              <a:t> VM) </a:t>
            </a:r>
            <a:r>
              <a:rPr lang="tr-TR" dirty="0" err="1"/>
              <a:t>What</a:t>
            </a:r>
            <a:r>
              <a:rPr lang="tr-TR" dirty="0"/>
              <a:t> </a:t>
            </a:r>
            <a:r>
              <a:rPr lang="tr-TR" dirty="0" err="1"/>
              <a:t>does</a:t>
            </a:r>
            <a:r>
              <a:rPr lang="tr-TR" dirty="0"/>
              <a:t>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mean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user</a:t>
            </a:r>
            <a:r>
              <a:rPr lang="tr-TR" dirty="0"/>
              <a:t>? </a:t>
            </a:r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user</a:t>
            </a:r>
            <a:r>
              <a:rPr lang="tr-TR" dirty="0"/>
              <a:t> </a:t>
            </a:r>
            <a:r>
              <a:rPr lang="tr-TR" dirty="0" err="1"/>
              <a:t>must</a:t>
            </a:r>
            <a:r>
              <a:rPr lang="tr-TR" dirty="0"/>
              <a:t> </a:t>
            </a:r>
            <a:r>
              <a:rPr lang="tr-TR" dirty="0" err="1"/>
              <a:t>trust</a:t>
            </a:r>
            <a:r>
              <a:rPr lang="tr-TR" dirty="0"/>
              <a:t>: </a:t>
            </a:r>
          </a:p>
          <a:p>
            <a:pPr lvl="1"/>
            <a:r>
              <a:rPr lang="tr-TR" dirty="0" err="1"/>
              <a:t>Provider’s</a:t>
            </a:r>
            <a:r>
              <a:rPr lang="tr-TR" dirty="0"/>
              <a:t> Software</a:t>
            </a:r>
          </a:p>
          <a:p>
            <a:pPr lvl="1"/>
            <a:r>
              <a:rPr lang="tr-TR" dirty="0" err="1"/>
              <a:t>Provider’s</a:t>
            </a:r>
            <a:r>
              <a:rPr lang="tr-TR" dirty="0"/>
              <a:t> </a:t>
            </a:r>
            <a:r>
              <a:rPr lang="tr-TR" dirty="0" err="1"/>
              <a:t>Staff</a:t>
            </a:r>
            <a:endParaRPr lang="tr-TR" dirty="0"/>
          </a:p>
          <a:p>
            <a:pPr lvl="1"/>
            <a:r>
              <a:rPr lang="tr-TR" dirty="0" err="1"/>
              <a:t>Law</a:t>
            </a:r>
            <a:r>
              <a:rPr lang="tr-TR" dirty="0"/>
              <a:t> </a:t>
            </a:r>
            <a:r>
              <a:rPr lang="tr-TR" dirty="0" err="1"/>
              <a:t>Enforcement</a:t>
            </a:r>
            <a:r>
              <a:rPr lang="tr-TR" dirty="0"/>
              <a:t> </a:t>
            </a:r>
            <a:r>
              <a:rPr lang="tr-TR" dirty="0" err="1"/>
              <a:t>Bodies</a:t>
            </a:r>
            <a:endParaRPr lang="tr-TR" dirty="0"/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61785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773BE9B-6498-492E-9E03-0A9B85E60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Current</a:t>
            </a:r>
            <a:r>
              <a:rPr lang="tr-TR" dirty="0"/>
              <a:t> </a:t>
            </a:r>
            <a:r>
              <a:rPr lang="tr-TR" dirty="0" err="1"/>
              <a:t>Approaches</a:t>
            </a:r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E5FC5F2-2A62-4CB3-B7CA-28325FD521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684" y="1825625"/>
            <a:ext cx="10712116" cy="186405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/>
              <a:t>Hardware Security </a:t>
            </a:r>
            <a:r>
              <a:rPr lang="tr-TR" dirty="0" err="1"/>
              <a:t>Modules</a:t>
            </a:r>
            <a:r>
              <a:rPr lang="tr-TR" dirty="0"/>
              <a:t> </a:t>
            </a:r>
          </a:p>
          <a:p>
            <a:pPr lvl="1"/>
            <a:r>
              <a:rPr lang="tr-TR" dirty="0" err="1"/>
              <a:t>Temper</a:t>
            </a:r>
            <a:r>
              <a:rPr lang="tr-TR" dirty="0"/>
              <a:t> </a:t>
            </a:r>
            <a:r>
              <a:rPr lang="tr-TR" dirty="0" err="1"/>
              <a:t>proof</a:t>
            </a:r>
            <a:r>
              <a:rPr lang="tr-TR" dirty="0"/>
              <a:t> Hardware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protect</a:t>
            </a:r>
            <a:r>
              <a:rPr lang="tr-TR" dirty="0"/>
              <a:t> </a:t>
            </a:r>
            <a:r>
              <a:rPr lang="tr-TR" dirty="0" err="1"/>
              <a:t>secrets</a:t>
            </a:r>
            <a:endParaRPr lang="tr-TR" dirty="0"/>
          </a:p>
          <a:p>
            <a:pPr lvl="1"/>
            <a:r>
              <a:rPr lang="tr-TR" dirty="0" err="1"/>
              <a:t>Support</a:t>
            </a:r>
            <a:r>
              <a:rPr lang="tr-TR" dirty="0"/>
              <a:t> a </a:t>
            </a:r>
            <a:r>
              <a:rPr lang="tr-TR" dirty="0" err="1"/>
              <a:t>range</a:t>
            </a:r>
            <a:r>
              <a:rPr lang="tr-TR" dirty="0"/>
              <a:t> of </a:t>
            </a:r>
            <a:r>
              <a:rPr lang="tr-TR" dirty="0" err="1"/>
              <a:t>cryptographic</a:t>
            </a:r>
            <a:r>
              <a:rPr lang="tr-TR" dirty="0"/>
              <a:t> </a:t>
            </a:r>
            <a:r>
              <a:rPr lang="tr-TR" dirty="0" err="1"/>
              <a:t>functions</a:t>
            </a:r>
            <a:r>
              <a:rPr lang="tr-TR" dirty="0"/>
              <a:t> </a:t>
            </a:r>
          </a:p>
          <a:p>
            <a:pPr lvl="1"/>
            <a:r>
              <a:rPr lang="tr-TR" dirty="0" err="1"/>
              <a:t>Expensive</a:t>
            </a:r>
            <a:r>
              <a:rPr lang="tr-TR" dirty="0"/>
              <a:t> </a:t>
            </a:r>
          </a:p>
          <a:p>
            <a:pPr lvl="1"/>
            <a:r>
              <a:rPr lang="tr-TR" dirty="0"/>
              <a:t>Do not </a:t>
            </a:r>
            <a:r>
              <a:rPr lang="tr-TR" dirty="0" err="1"/>
              <a:t>usually</a:t>
            </a:r>
            <a:r>
              <a:rPr lang="tr-TR" dirty="0"/>
              <a:t> </a:t>
            </a:r>
            <a:r>
              <a:rPr lang="tr-TR" dirty="0" err="1"/>
              <a:t>run</a:t>
            </a:r>
            <a:r>
              <a:rPr lang="tr-TR" dirty="0"/>
              <a:t> general-</a:t>
            </a:r>
            <a:r>
              <a:rPr lang="tr-TR" dirty="0" err="1"/>
              <a:t>purpose</a:t>
            </a:r>
            <a:r>
              <a:rPr lang="tr-TR" dirty="0"/>
              <a:t> </a:t>
            </a:r>
            <a:r>
              <a:rPr lang="tr-TR" dirty="0" err="1"/>
              <a:t>applications</a:t>
            </a:r>
            <a:endParaRPr lang="tr-TR" dirty="0"/>
          </a:p>
          <a:p>
            <a:pPr marL="457200" lvl="1" indent="0">
              <a:buNone/>
            </a:pPr>
            <a:endParaRPr lang="tr-TR" dirty="0"/>
          </a:p>
        </p:txBody>
      </p:sp>
      <p:sp>
        <p:nvSpPr>
          <p:cNvPr id="4" name="İçerik Yer Tutucusu 2">
            <a:extLst>
              <a:ext uri="{FF2B5EF4-FFF2-40B4-BE49-F238E27FC236}">
                <a16:creationId xmlns:a16="http://schemas.microsoft.com/office/drawing/2014/main" id="{B7CB804B-7127-4237-9B0F-20C215D123D7}"/>
              </a:ext>
            </a:extLst>
          </p:cNvPr>
          <p:cNvSpPr txBox="1">
            <a:spLocks/>
          </p:cNvSpPr>
          <p:nvPr/>
        </p:nvSpPr>
        <p:spPr>
          <a:xfrm>
            <a:off x="641684" y="3689684"/>
            <a:ext cx="10712116" cy="21656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tr-TR" dirty="0" err="1"/>
              <a:t>Trusted</a:t>
            </a:r>
            <a:r>
              <a:rPr lang="tr-TR" dirty="0"/>
              <a:t> </a:t>
            </a:r>
            <a:r>
              <a:rPr lang="tr-TR" dirty="0" err="1"/>
              <a:t>hypervisors</a:t>
            </a:r>
            <a:r>
              <a:rPr lang="tr-TR" dirty="0"/>
              <a:t> </a:t>
            </a:r>
          </a:p>
          <a:p>
            <a:pPr lvl="1"/>
            <a:r>
              <a:rPr lang="tr-TR" dirty="0" err="1"/>
              <a:t>Protection</a:t>
            </a:r>
            <a:r>
              <a:rPr lang="tr-TR" dirty="0"/>
              <a:t> of an </a:t>
            </a:r>
            <a:r>
              <a:rPr lang="tr-TR" dirty="0" err="1"/>
              <a:t>application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malicious</a:t>
            </a:r>
            <a:r>
              <a:rPr lang="tr-TR" dirty="0"/>
              <a:t> OS </a:t>
            </a:r>
          </a:p>
          <a:p>
            <a:pPr lvl="1"/>
            <a:r>
              <a:rPr lang="tr-TR" dirty="0" err="1"/>
              <a:t>Cannot</a:t>
            </a:r>
            <a:r>
              <a:rPr lang="tr-TR" dirty="0"/>
              <a:t> </a:t>
            </a:r>
            <a:r>
              <a:rPr lang="tr-TR" dirty="0" err="1"/>
              <a:t>protect</a:t>
            </a:r>
            <a:r>
              <a:rPr lang="tr-TR" dirty="0"/>
              <a:t> </a:t>
            </a:r>
            <a:r>
              <a:rPr lang="tr-TR" dirty="0" err="1"/>
              <a:t>against</a:t>
            </a:r>
            <a:r>
              <a:rPr lang="tr-TR" dirty="0"/>
              <a:t> a </a:t>
            </a:r>
            <a:r>
              <a:rPr lang="tr-TR" dirty="0" err="1"/>
              <a:t>hypervisor</a:t>
            </a:r>
            <a:r>
              <a:rPr lang="tr-TR" dirty="0"/>
              <a:t> </a:t>
            </a:r>
            <a:r>
              <a:rPr lang="tr-TR" dirty="0" err="1"/>
              <a:t>controlled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malicious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comprimised</a:t>
            </a:r>
            <a:r>
              <a:rPr lang="tr-TR" dirty="0"/>
              <a:t> </a:t>
            </a:r>
            <a:r>
              <a:rPr lang="tr-TR" dirty="0" err="1"/>
              <a:t>cloud</a:t>
            </a:r>
            <a:r>
              <a:rPr lang="tr-TR" dirty="0"/>
              <a:t> </a:t>
            </a:r>
            <a:r>
              <a:rPr lang="tr-TR" dirty="0" err="1"/>
              <a:t>provider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87563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773BE9B-6498-492E-9E03-0A9B85E60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Objective</a:t>
            </a:r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E5FC5F2-2A62-4CB3-B7CA-28325FD521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tr-TR" dirty="0" err="1"/>
              <a:t>Secure</a:t>
            </a:r>
            <a:r>
              <a:rPr lang="en-US" dirty="0"/>
              <a:t> execution of unmodiﬁed legacy applications</a:t>
            </a:r>
            <a:r>
              <a:rPr lang="tr-TR" dirty="0"/>
              <a:t> </a:t>
            </a:r>
            <a:r>
              <a:rPr lang="en-US" dirty="0"/>
              <a:t>on a</a:t>
            </a:r>
            <a:r>
              <a:rPr lang="tr-TR" dirty="0"/>
              <a:t> </a:t>
            </a:r>
            <a:r>
              <a:rPr lang="en-US" dirty="0"/>
              <a:t>commodity OS and commodity hardware</a:t>
            </a:r>
            <a:endParaRPr lang="tr-TR" dirty="0"/>
          </a:p>
          <a:p>
            <a:r>
              <a:rPr lang="tr-TR" dirty="0"/>
              <a:t>‘’… </a:t>
            </a:r>
            <a:r>
              <a:rPr lang="tr-TR" dirty="0" err="1"/>
              <a:t>level</a:t>
            </a:r>
            <a:r>
              <a:rPr lang="tr-TR" dirty="0"/>
              <a:t> of </a:t>
            </a:r>
            <a:r>
              <a:rPr lang="tr-TR" dirty="0" err="1"/>
              <a:t>trust</a:t>
            </a:r>
            <a:r>
              <a:rPr lang="tr-TR" dirty="0"/>
              <a:t> </a:t>
            </a:r>
            <a:r>
              <a:rPr lang="tr-TR" dirty="0" err="1"/>
              <a:t>equivalent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user</a:t>
            </a:r>
            <a:r>
              <a:rPr lang="tr-TR" dirty="0"/>
              <a:t> </a:t>
            </a:r>
            <a:r>
              <a:rPr lang="tr-TR" dirty="0" err="1"/>
              <a:t>operating</a:t>
            </a:r>
            <a:r>
              <a:rPr lang="tr-TR" dirty="0"/>
              <a:t> </a:t>
            </a:r>
            <a:r>
              <a:rPr lang="tr-TR" dirty="0" err="1"/>
              <a:t>their</a:t>
            </a:r>
            <a:r>
              <a:rPr lang="tr-TR" dirty="0"/>
              <a:t> </a:t>
            </a:r>
            <a:r>
              <a:rPr lang="tr-TR" dirty="0" err="1"/>
              <a:t>own</a:t>
            </a:r>
            <a:r>
              <a:rPr lang="tr-TR" dirty="0"/>
              <a:t> hardware in a </a:t>
            </a:r>
            <a:r>
              <a:rPr lang="tr-TR" dirty="0" err="1"/>
              <a:t>locked</a:t>
            </a:r>
            <a:r>
              <a:rPr lang="tr-TR" dirty="0"/>
              <a:t> </a:t>
            </a:r>
            <a:r>
              <a:rPr lang="tr-TR" dirty="0" err="1"/>
              <a:t>cage</a:t>
            </a:r>
            <a:r>
              <a:rPr lang="tr-TR" dirty="0"/>
              <a:t> at a </a:t>
            </a:r>
            <a:r>
              <a:rPr lang="tr-TR" dirty="0" err="1"/>
              <a:t>colocation</a:t>
            </a:r>
            <a:r>
              <a:rPr lang="tr-TR" dirty="0"/>
              <a:t> </a:t>
            </a:r>
            <a:r>
              <a:rPr lang="tr-TR" dirty="0" err="1"/>
              <a:t>facility</a:t>
            </a:r>
            <a:r>
              <a:rPr lang="tr-TR" dirty="0"/>
              <a:t>’’ </a:t>
            </a:r>
          </a:p>
          <a:p>
            <a:r>
              <a:rPr lang="tr-TR" dirty="0" err="1"/>
              <a:t>What</a:t>
            </a:r>
            <a:r>
              <a:rPr lang="tr-TR" dirty="0"/>
              <a:t> </a:t>
            </a:r>
            <a:r>
              <a:rPr lang="tr-TR" dirty="0" err="1"/>
              <a:t>does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mean</a:t>
            </a:r>
            <a:r>
              <a:rPr lang="tr-TR" dirty="0"/>
              <a:t>? </a:t>
            </a:r>
          </a:p>
          <a:p>
            <a:pPr lvl="1"/>
            <a:r>
              <a:rPr lang="tr-TR" dirty="0" err="1"/>
              <a:t>Limiting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cloud</a:t>
            </a:r>
            <a:r>
              <a:rPr lang="tr-TR" dirty="0"/>
              <a:t> </a:t>
            </a:r>
            <a:r>
              <a:rPr lang="tr-TR" dirty="0" err="1"/>
              <a:t>provider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offering</a:t>
            </a:r>
            <a:r>
              <a:rPr lang="tr-TR" dirty="0"/>
              <a:t> </a:t>
            </a:r>
            <a:r>
              <a:rPr lang="tr-TR" dirty="0" err="1"/>
              <a:t>raw</a:t>
            </a:r>
            <a:r>
              <a:rPr lang="tr-TR" dirty="0"/>
              <a:t> </a:t>
            </a:r>
            <a:r>
              <a:rPr lang="tr-TR" dirty="0" err="1"/>
              <a:t>resources</a:t>
            </a:r>
            <a:r>
              <a:rPr lang="tr-TR" dirty="0"/>
              <a:t> </a:t>
            </a:r>
          </a:p>
          <a:p>
            <a:pPr lvl="1"/>
            <a:r>
              <a:rPr lang="tr-TR" dirty="0" err="1"/>
              <a:t>Just</a:t>
            </a:r>
            <a:r>
              <a:rPr lang="tr-TR" dirty="0"/>
              <a:t> </a:t>
            </a:r>
            <a:r>
              <a:rPr lang="tr-TR" dirty="0" err="1"/>
              <a:t>like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colocation</a:t>
            </a:r>
            <a:r>
              <a:rPr lang="tr-TR" dirty="0"/>
              <a:t> </a:t>
            </a:r>
            <a:r>
              <a:rPr lang="tr-TR" dirty="0" err="1"/>
              <a:t>provider</a:t>
            </a:r>
            <a:r>
              <a:rPr lang="tr-TR" dirty="0"/>
              <a:t> </a:t>
            </a:r>
          </a:p>
          <a:p>
            <a:pPr lvl="1"/>
            <a:r>
              <a:rPr lang="tr-TR" dirty="0"/>
              <a:t>Can </a:t>
            </a:r>
            <a:r>
              <a:rPr lang="tr-TR" dirty="0" err="1"/>
              <a:t>deny</a:t>
            </a:r>
            <a:r>
              <a:rPr lang="tr-TR" dirty="0"/>
              <a:t> service but </a:t>
            </a:r>
            <a:r>
              <a:rPr lang="tr-TR" dirty="0" err="1"/>
              <a:t>cannot</a:t>
            </a:r>
            <a:r>
              <a:rPr lang="tr-TR" dirty="0"/>
              <a:t> </a:t>
            </a:r>
            <a:r>
              <a:rPr lang="tr-TR" dirty="0" err="1"/>
              <a:t>observe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modify</a:t>
            </a:r>
            <a:r>
              <a:rPr lang="tr-TR" dirty="0"/>
              <a:t> </a:t>
            </a:r>
            <a:r>
              <a:rPr lang="tr-TR" dirty="0" err="1"/>
              <a:t>any</a:t>
            </a:r>
            <a:r>
              <a:rPr lang="tr-TR" dirty="0"/>
              <a:t> </a:t>
            </a:r>
            <a:r>
              <a:rPr lang="tr-TR" dirty="0" err="1"/>
              <a:t>user</a:t>
            </a:r>
            <a:r>
              <a:rPr lang="tr-TR" dirty="0"/>
              <a:t> data</a:t>
            </a:r>
          </a:p>
          <a:p>
            <a:pPr lvl="1"/>
            <a:r>
              <a:rPr lang="tr-TR" dirty="0"/>
              <a:t>=&gt; </a:t>
            </a:r>
            <a:r>
              <a:rPr lang="tr-TR" dirty="0" err="1"/>
              <a:t>Shielded</a:t>
            </a:r>
            <a:r>
              <a:rPr lang="tr-TR" dirty="0"/>
              <a:t> </a:t>
            </a:r>
            <a:r>
              <a:rPr lang="tr-TR" dirty="0" err="1"/>
              <a:t>Execution</a:t>
            </a:r>
            <a:r>
              <a:rPr lang="tr-TR" dirty="0"/>
              <a:t> </a:t>
            </a:r>
          </a:p>
          <a:p>
            <a:pPr marL="457200" lvl="1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94937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2590C68-E9E5-4DC1-874A-38215A3548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System</a:t>
            </a:r>
            <a:r>
              <a:rPr lang="tr-TR" dirty="0"/>
              <a:t> 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DFD8DA95-D00A-4486-9F89-720360BCF0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Security </a:t>
            </a:r>
            <a:r>
              <a:rPr lang="tr-TR" dirty="0" err="1"/>
              <a:t>overview</a:t>
            </a:r>
            <a:r>
              <a:rPr lang="tr-TR" dirty="0"/>
              <a:t> </a:t>
            </a:r>
          </a:p>
          <a:p>
            <a:r>
              <a:rPr lang="tr-TR" dirty="0"/>
              <a:t>Background</a:t>
            </a:r>
          </a:p>
          <a:p>
            <a:r>
              <a:rPr lang="tr-TR" dirty="0"/>
              <a:t>Design </a:t>
            </a:r>
          </a:p>
          <a:p>
            <a:r>
              <a:rPr lang="tr-TR" dirty="0" err="1"/>
              <a:t>Implementation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81672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773BE9B-6498-492E-9E03-0A9B85E60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Security </a:t>
            </a:r>
            <a:r>
              <a:rPr lang="tr-TR" dirty="0" err="1"/>
              <a:t>Overview</a:t>
            </a:r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E5FC5F2-2A62-4CB3-B7CA-28325FD521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Shielded</a:t>
            </a:r>
            <a:r>
              <a:rPr lang="tr-TR" dirty="0"/>
              <a:t> </a:t>
            </a:r>
            <a:r>
              <a:rPr lang="tr-TR" dirty="0" err="1"/>
              <a:t>execution</a:t>
            </a:r>
            <a:r>
              <a:rPr lang="tr-TR" dirty="0"/>
              <a:t> </a:t>
            </a:r>
          </a:p>
          <a:p>
            <a:pPr lvl="1"/>
            <a:r>
              <a:rPr lang="tr-TR" dirty="0" err="1"/>
              <a:t>Isolated</a:t>
            </a:r>
            <a:r>
              <a:rPr lang="tr-TR" dirty="0"/>
              <a:t> </a:t>
            </a:r>
            <a:r>
              <a:rPr lang="tr-TR" dirty="0" err="1"/>
              <a:t>execution</a:t>
            </a:r>
            <a:r>
              <a:rPr lang="tr-TR" dirty="0"/>
              <a:t> </a:t>
            </a:r>
          </a:p>
          <a:p>
            <a:pPr lvl="1"/>
            <a:r>
              <a:rPr lang="tr-TR" dirty="0" err="1"/>
              <a:t>Protecting</a:t>
            </a:r>
            <a:r>
              <a:rPr lang="tr-TR" dirty="0"/>
              <a:t> </a:t>
            </a:r>
            <a:r>
              <a:rPr lang="tr-TR" dirty="0" err="1"/>
              <a:t>specific</a:t>
            </a:r>
            <a:r>
              <a:rPr lang="tr-TR" dirty="0"/>
              <a:t> </a:t>
            </a:r>
            <a:r>
              <a:rPr lang="tr-TR" dirty="0" err="1"/>
              <a:t>code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rest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system</a:t>
            </a:r>
            <a:r>
              <a:rPr lang="tr-TR" dirty="0"/>
              <a:t> </a:t>
            </a:r>
          </a:p>
          <a:p>
            <a:pPr lvl="1"/>
            <a:r>
              <a:rPr lang="tr-TR" dirty="0" err="1"/>
              <a:t>However</a:t>
            </a:r>
            <a:r>
              <a:rPr lang="tr-TR" dirty="0"/>
              <a:t> </a:t>
            </a:r>
            <a:r>
              <a:rPr lang="tr-TR" dirty="0" err="1"/>
              <a:t>naive</a:t>
            </a:r>
            <a:r>
              <a:rPr lang="tr-TR" dirty="0"/>
              <a:t> </a:t>
            </a:r>
            <a:r>
              <a:rPr lang="tr-TR" dirty="0" err="1"/>
              <a:t>isolated</a:t>
            </a:r>
            <a:r>
              <a:rPr lang="tr-TR" dirty="0"/>
              <a:t> </a:t>
            </a:r>
            <a:r>
              <a:rPr lang="tr-TR" dirty="0" err="1"/>
              <a:t>programs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vulnerable</a:t>
            </a:r>
            <a:r>
              <a:rPr lang="tr-TR" dirty="0"/>
              <a:t> </a:t>
            </a:r>
          </a:p>
          <a:p>
            <a:pPr lvl="1"/>
            <a:r>
              <a:rPr lang="tr-TR" dirty="0" err="1"/>
              <a:t>Guarantees</a:t>
            </a:r>
            <a:r>
              <a:rPr lang="tr-TR" dirty="0"/>
              <a:t> </a:t>
            </a:r>
            <a:r>
              <a:rPr lang="tr-TR" dirty="0" err="1"/>
              <a:t>Confidentiality</a:t>
            </a:r>
            <a:r>
              <a:rPr lang="tr-TR" dirty="0"/>
              <a:t> (</a:t>
            </a:r>
            <a:r>
              <a:rPr lang="tr-TR" dirty="0" err="1"/>
              <a:t>like</a:t>
            </a:r>
            <a:r>
              <a:rPr lang="tr-TR" dirty="0"/>
              <a:t> a ‘’Black Box’’)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Integrity</a:t>
            </a:r>
            <a:r>
              <a:rPr lang="tr-TR" dirty="0"/>
              <a:t> </a:t>
            </a:r>
          </a:p>
          <a:p>
            <a:r>
              <a:rPr lang="tr-TR" dirty="0" err="1"/>
              <a:t>Thread</a:t>
            </a:r>
            <a:r>
              <a:rPr lang="tr-TR" dirty="0"/>
              <a:t> Model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Assumptions</a:t>
            </a:r>
            <a:r>
              <a:rPr lang="tr-TR" dirty="0"/>
              <a:t> </a:t>
            </a:r>
          </a:p>
          <a:p>
            <a:pPr lvl="1"/>
            <a:r>
              <a:rPr lang="tr-TR" dirty="0" err="1"/>
              <a:t>Assuming</a:t>
            </a:r>
            <a:r>
              <a:rPr lang="tr-TR" dirty="0"/>
              <a:t> CPU </a:t>
            </a:r>
            <a:r>
              <a:rPr lang="tr-TR" dirty="0" err="1"/>
              <a:t>itself</a:t>
            </a:r>
            <a:r>
              <a:rPr lang="tr-TR" dirty="0"/>
              <a:t> is </a:t>
            </a:r>
            <a:r>
              <a:rPr lang="tr-TR" dirty="0" err="1"/>
              <a:t>implemented</a:t>
            </a:r>
            <a:r>
              <a:rPr lang="tr-TR" dirty="0"/>
              <a:t> </a:t>
            </a:r>
            <a:r>
              <a:rPr lang="tr-TR" dirty="0" err="1"/>
              <a:t>correctly</a:t>
            </a:r>
            <a:r>
              <a:rPr lang="tr-TR" dirty="0"/>
              <a:t> </a:t>
            </a:r>
          </a:p>
          <a:p>
            <a:pPr lvl="1"/>
            <a:r>
              <a:rPr lang="tr-TR" dirty="0" err="1"/>
              <a:t>Adversary</a:t>
            </a:r>
            <a:r>
              <a:rPr lang="tr-TR" dirty="0"/>
              <a:t> has </a:t>
            </a:r>
            <a:r>
              <a:rPr lang="tr-TR" dirty="0" err="1"/>
              <a:t>full</a:t>
            </a:r>
            <a:r>
              <a:rPr lang="tr-TR" dirty="0"/>
              <a:t> </a:t>
            </a:r>
            <a:r>
              <a:rPr lang="tr-TR" dirty="0" err="1"/>
              <a:t>control</a:t>
            </a:r>
            <a:r>
              <a:rPr lang="tr-TR" dirty="0"/>
              <a:t> </a:t>
            </a:r>
            <a:r>
              <a:rPr lang="tr-TR" dirty="0" err="1"/>
              <a:t>beyond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physical</a:t>
            </a:r>
            <a:r>
              <a:rPr lang="tr-TR" dirty="0"/>
              <a:t> </a:t>
            </a:r>
            <a:r>
              <a:rPr lang="tr-TR" dirty="0" err="1"/>
              <a:t>package</a:t>
            </a:r>
            <a:r>
              <a:rPr lang="tr-TR" dirty="0"/>
              <a:t> of CPU </a:t>
            </a:r>
          </a:p>
          <a:p>
            <a:pPr lvl="1"/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entire</a:t>
            </a:r>
            <a:r>
              <a:rPr lang="tr-TR" dirty="0"/>
              <a:t> software </a:t>
            </a:r>
            <a:r>
              <a:rPr lang="tr-TR" dirty="0" err="1"/>
              <a:t>stack</a:t>
            </a:r>
            <a:endParaRPr lang="tr-TR" dirty="0"/>
          </a:p>
          <a:p>
            <a:pPr lvl="1"/>
            <a:r>
              <a:rPr lang="tr-TR" dirty="0"/>
              <a:t>Do not </a:t>
            </a:r>
            <a:r>
              <a:rPr lang="tr-TR" dirty="0" err="1"/>
              <a:t>considering</a:t>
            </a:r>
            <a:r>
              <a:rPr lang="tr-TR" dirty="0"/>
              <a:t> </a:t>
            </a:r>
            <a:r>
              <a:rPr lang="tr-TR" dirty="0" err="1"/>
              <a:t>side-channel</a:t>
            </a:r>
            <a:r>
              <a:rPr lang="tr-TR" dirty="0"/>
              <a:t> </a:t>
            </a:r>
            <a:r>
              <a:rPr lang="tr-TR" dirty="0" err="1"/>
              <a:t>attacks</a:t>
            </a:r>
            <a:r>
              <a:rPr lang="tr-TR" dirty="0"/>
              <a:t> 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68405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773BE9B-6498-492E-9E03-0A9B85E60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273" y="503238"/>
            <a:ext cx="10515600" cy="1325562"/>
          </a:xfrm>
        </p:spPr>
        <p:txBody>
          <a:bodyPr/>
          <a:lstStyle/>
          <a:p>
            <a:r>
              <a:rPr lang="tr-TR" dirty="0"/>
              <a:t>Background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E5FC5F2-2A62-4CB3-B7CA-28325FD521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5127" y="1828800"/>
            <a:ext cx="10515600" cy="4351337"/>
          </a:xfrm>
        </p:spPr>
        <p:txBody>
          <a:bodyPr/>
          <a:lstStyle/>
          <a:p>
            <a:r>
              <a:rPr lang="tr-TR" dirty="0"/>
              <a:t>Intel SGX </a:t>
            </a:r>
          </a:p>
          <a:p>
            <a:pPr lvl="1"/>
            <a:r>
              <a:rPr lang="tr-TR" dirty="0"/>
              <a:t>Memory </a:t>
            </a:r>
            <a:r>
              <a:rPr lang="tr-TR" dirty="0" err="1"/>
              <a:t>protection</a:t>
            </a:r>
            <a:r>
              <a:rPr lang="tr-TR" dirty="0"/>
              <a:t> </a:t>
            </a:r>
          </a:p>
          <a:p>
            <a:pPr lvl="1"/>
            <a:r>
              <a:rPr lang="tr-TR" dirty="0" err="1"/>
              <a:t>Attestation</a:t>
            </a:r>
            <a:r>
              <a:rPr lang="tr-TR" dirty="0"/>
              <a:t> </a:t>
            </a:r>
          </a:p>
          <a:p>
            <a:pPr lvl="1"/>
            <a:r>
              <a:rPr lang="tr-TR" dirty="0" err="1"/>
              <a:t>Enclave</a:t>
            </a:r>
            <a:r>
              <a:rPr lang="tr-TR" dirty="0"/>
              <a:t> </a:t>
            </a:r>
            <a:r>
              <a:rPr lang="tr-TR" dirty="0" err="1"/>
              <a:t>entry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exit</a:t>
            </a:r>
            <a:r>
              <a:rPr lang="tr-TR" dirty="0"/>
              <a:t> </a:t>
            </a:r>
          </a:p>
          <a:p>
            <a:pPr lvl="1"/>
            <a:r>
              <a:rPr lang="tr-TR" dirty="0" err="1"/>
              <a:t>Dynamic</a:t>
            </a:r>
            <a:r>
              <a:rPr lang="tr-TR" dirty="0"/>
              <a:t> </a:t>
            </a:r>
            <a:r>
              <a:rPr lang="tr-TR" dirty="0" err="1"/>
              <a:t>memory</a:t>
            </a:r>
            <a:r>
              <a:rPr lang="tr-TR" dirty="0"/>
              <a:t> </a:t>
            </a:r>
            <a:r>
              <a:rPr lang="tr-TR" dirty="0" err="1"/>
              <a:t>allocation</a:t>
            </a:r>
            <a:r>
              <a:rPr lang="tr-TR" dirty="0"/>
              <a:t> </a:t>
            </a:r>
          </a:p>
          <a:p>
            <a:r>
              <a:rPr lang="tr-TR" dirty="0" err="1"/>
              <a:t>DrawBridge</a:t>
            </a:r>
            <a:r>
              <a:rPr lang="tr-TR" dirty="0"/>
              <a:t> </a:t>
            </a:r>
          </a:p>
          <a:p>
            <a:pPr lvl="1"/>
            <a:r>
              <a:rPr lang="tr-TR" dirty="0" err="1"/>
              <a:t>Low-overhead</a:t>
            </a:r>
            <a:r>
              <a:rPr lang="tr-TR" dirty="0"/>
              <a:t> </a:t>
            </a:r>
            <a:r>
              <a:rPr lang="tr-TR" dirty="0" err="1"/>
              <a:t>Sandboxing</a:t>
            </a:r>
            <a:r>
              <a:rPr lang="tr-TR" dirty="0"/>
              <a:t> </a:t>
            </a:r>
          </a:p>
          <a:p>
            <a:pPr lvl="1"/>
            <a:r>
              <a:rPr lang="tr-TR" dirty="0" err="1"/>
              <a:t>Picoprocess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LibOS</a:t>
            </a:r>
            <a:r>
              <a:rPr lang="tr-TR" dirty="0"/>
              <a:t> 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73D85202-7E49-4424-8163-73AB117FAA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355" y="1828800"/>
            <a:ext cx="3696216" cy="301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149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773BE9B-6498-492E-9E03-0A9B85E60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Design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E5FC5F2-2A62-4CB3-B7CA-28325FD521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Challenges</a:t>
            </a:r>
            <a:endParaRPr lang="tr-TR" dirty="0"/>
          </a:p>
          <a:p>
            <a:pPr lvl="1"/>
            <a:r>
              <a:rPr lang="tr-TR" dirty="0" err="1"/>
              <a:t>Malicious</a:t>
            </a:r>
            <a:r>
              <a:rPr lang="tr-TR" dirty="0"/>
              <a:t> </a:t>
            </a:r>
            <a:r>
              <a:rPr lang="tr-TR" dirty="0" err="1"/>
              <a:t>host</a:t>
            </a:r>
            <a:r>
              <a:rPr lang="tr-TR" dirty="0"/>
              <a:t> OS </a:t>
            </a:r>
          </a:p>
          <a:p>
            <a:pPr lvl="2"/>
            <a:r>
              <a:rPr lang="tr-TR" dirty="0" err="1"/>
              <a:t>Iago</a:t>
            </a:r>
            <a:r>
              <a:rPr lang="tr-TR" dirty="0"/>
              <a:t> </a:t>
            </a:r>
            <a:r>
              <a:rPr lang="tr-TR" dirty="0" err="1"/>
              <a:t>Attacks</a:t>
            </a:r>
            <a:r>
              <a:rPr lang="tr-TR" dirty="0"/>
              <a:t>  </a:t>
            </a:r>
          </a:p>
          <a:p>
            <a:pPr lvl="1"/>
            <a:r>
              <a:rPr lang="tr-TR" dirty="0" err="1"/>
              <a:t>Unmodified</a:t>
            </a:r>
            <a:r>
              <a:rPr lang="tr-TR" dirty="0"/>
              <a:t> </a:t>
            </a:r>
            <a:r>
              <a:rPr lang="tr-TR" dirty="0" err="1"/>
              <a:t>Binaries</a:t>
            </a:r>
            <a:r>
              <a:rPr lang="tr-TR" dirty="0"/>
              <a:t> </a:t>
            </a:r>
          </a:p>
          <a:p>
            <a:r>
              <a:rPr lang="tr-TR" dirty="0"/>
              <a:t>Architecture </a:t>
            </a:r>
          </a:p>
          <a:p>
            <a:pPr lvl="1"/>
            <a:r>
              <a:rPr lang="tr-TR" dirty="0" err="1"/>
              <a:t>Enclave</a:t>
            </a:r>
            <a:r>
              <a:rPr lang="tr-TR" dirty="0"/>
              <a:t> </a:t>
            </a:r>
            <a:r>
              <a:rPr lang="tr-TR" dirty="0" err="1"/>
              <a:t>within</a:t>
            </a:r>
            <a:r>
              <a:rPr lang="tr-TR" dirty="0"/>
              <a:t> </a:t>
            </a:r>
            <a:r>
              <a:rPr lang="tr-TR" dirty="0" err="1"/>
              <a:t>Drawbridge</a:t>
            </a:r>
            <a:r>
              <a:rPr lang="tr-TR" dirty="0"/>
              <a:t> </a:t>
            </a:r>
            <a:r>
              <a:rPr lang="tr-TR" dirty="0" err="1"/>
              <a:t>picoprocess</a:t>
            </a:r>
            <a:endParaRPr lang="tr-TR" dirty="0"/>
          </a:p>
          <a:p>
            <a:pPr lvl="2"/>
            <a:r>
              <a:rPr lang="tr-TR" dirty="0" err="1"/>
              <a:t>Contains</a:t>
            </a:r>
            <a:r>
              <a:rPr lang="tr-TR" dirty="0"/>
              <a:t> </a:t>
            </a:r>
            <a:r>
              <a:rPr lang="tr-TR" dirty="0" err="1"/>
              <a:t>entire</a:t>
            </a:r>
            <a:r>
              <a:rPr lang="tr-TR" dirty="0"/>
              <a:t> </a:t>
            </a:r>
            <a:r>
              <a:rPr lang="tr-TR" dirty="0" err="1"/>
              <a:t>application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LibOS</a:t>
            </a:r>
            <a:endParaRPr lang="tr-TR" dirty="0"/>
          </a:p>
          <a:p>
            <a:pPr lvl="1"/>
            <a:r>
              <a:rPr lang="tr-TR" dirty="0" err="1"/>
              <a:t>Augmented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2 </a:t>
            </a:r>
            <a:r>
              <a:rPr lang="tr-TR" dirty="0" err="1"/>
              <a:t>layers</a:t>
            </a:r>
            <a:r>
              <a:rPr lang="tr-TR" dirty="0"/>
              <a:t> </a:t>
            </a:r>
          </a:p>
          <a:p>
            <a:pPr lvl="2"/>
            <a:r>
              <a:rPr lang="tr-TR" dirty="0" err="1"/>
              <a:t>Shield</a:t>
            </a:r>
            <a:r>
              <a:rPr lang="tr-TR" dirty="0"/>
              <a:t> </a:t>
            </a:r>
            <a:r>
              <a:rPr lang="tr-TR" dirty="0" err="1"/>
              <a:t>Module</a:t>
            </a:r>
            <a:r>
              <a:rPr lang="tr-TR" dirty="0"/>
              <a:t> </a:t>
            </a:r>
          </a:p>
          <a:p>
            <a:pPr lvl="2"/>
            <a:r>
              <a:rPr lang="tr-TR" dirty="0" err="1"/>
              <a:t>Untrusted</a:t>
            </a:r>
            <a:r>
              <a:rPr lang="tr-TR" dirty="0"/>
              <a:t> </a:t>
            </a:r>
            <a:r>
              <a:rPr lang="tr-TR" dirty="0" err="1"/>
              <a:t>runtime</a:t>
            </a:r>
            <a:r>
              <a:rPr lang="tr-TR" dirty="0"/>
              <a:t> </a:t>
            </a:r>
          </a:p>
          <a:p>
            <a:pPr lvl="1"/>
            <a:endParaRPr lang="tr-TR" dirty="0"/>
          </a:p>
          <a:p>
            <a:pPr lvl="1"/>
            <a:endParaRPr lang="tr-TR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2C0D02A8-82D6-446D-8E9A-E5003C7030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7273" y="1196196"/>
            <a:ext cx="5264727" cy="4983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943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1268</TotalTime>
  <Words>686</Words>
  <Application>Microsoft Office PowerPoint</Application>
  <PresentationFormat>Geniş ekran</PresentationFormat>
  <Paragraphs>135</Paragraphs>
  <Slides>19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Wingdings 2</vt:lpstr>
      <vt:lpstr>HDOfficeLightV0</vt:lpstr>
      <vt:lpstr>Shielding applications from an untrusted cloud with Haven</vt:lpstr>
      <vt:lpstr>Content</vt:lpstr>
      <vt:lpstr>Motivation</vt:lpstr>
      <vt:lpstr>Current Approaches </vt:lpstr>
      <vt:lpstr>Objective </vt:lpstr>
      <vt:lpstr>System </vt:lpstr>
      <vt:lpstr>Security Overview </vt:lpstr>
      <vt:lpstr>Background </vt:lpstr>
      <vt:lpstr>Design </vt:lpstr>
      <vt:lpstr>Shield Module  </vt:lpstr>
      <vt:lpstr>Untrusted interface  </vt:lpstr>
      <vt:lpstr>Implementation </vt:lpstr>
      <vt:lpstr>Deployment and attestation</vt:lpstr>
      <vt:lpstr>Limitations and performance</vt:lpstr>
      <vt:lpstr>SGX limitations </vt:lpstr>
      <vt:lpstr>Performance Evaluation </vt:lpstr>
      <vt:lpstr>Future work </vt:lpstr>
      <vt:lpstr>Conclusion 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Shielding applications from an untrusted cloud with Haven</dc:title>
  <dc:creator>yanki kurtcan</dc:creator>
  <cp:lastModifiedBy>yanki kurtcan</cp:lastModifiedBy>
  <cp:revision>39</cp:revision>
  <dcterms:created xsi:type="dcterms:W3CDTF">2018-11-16T18:35:48Z</dcterms:created>
  <dcterms:modified xsi:type="dcterms:W3CDTF">2018-11-21T01:59:32Z</dcterms:modified>
</cp:coreProperties>
</file>