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1" r:id="rId3"/>
    <p:sldId id="275" r:id="rId4"/>
    <p:sldId id="285" r:id="rId5"/>
    <p:sldId id="292" r:id="rId6"/>
    <p:sldId id="297" r:id="rId7"/>
    <p:sldId id="262" r:id="rId8"/>
    <p:sldId id="266" r:id="rId9"/>
    <p:sldId id="267" r:id="rId10"/>
    <p:sldId id="277" r:id="rId11"/>
    <p:sldId id="282" r:id="rId12"/>
    <p:sldId id="278" r:id="rId13"/>
    <p:sldId id="294" r:id="rId14"/>
    <p:sldId id="279" r:id="rId15"/>
    <p:sldId id="280" r:id="rId16"/>
    <p:sldId id="283" r:id="rId17"/>
    <p:sldId id="272" r:id="rId18"/>
    <p:sldId id="295" r:id="rId19"/>
    <p:sldId id="259" r:id="rId20"/>
    <p:sldId id="300" r:id="rId21"/>
    <p:sldId id="298" r:id="rId22"/>
    <p:sldId id="296" r:id="rId23"/>
    <p:sldId id="286" r:id="rId24"/>
    <p:sldId id="261" r:id="rId25"/>
    <p:sldId id="274" r:id="rId26"/>
    <p:sldId id="273" r:id="rId27"/>
    <p:sldId id="289" r:id="rId28"/>
    <p:sldId id="28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8092" autoAdjust="0"/>
  </p:normalViewPr>
  <p:slideViewPr>
    <p:cSldViewPr snapToGrid="0">
      <p:cViewPr varScale="1">
        <p:scale>
          <a:sx n="89" d="100"/>
          <a:sy n="89" d="100"/>
        </p:scale>
        <p:origin x="13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C2BDD4-060C-4A72-A486-874E056BEA57}"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5FF5B-8C4B-465F-A318-3C3E6A8278F4}" type="slidenum">
              <a:rPr lang="en-US" smtClean="0"/>
              <a:t>‹#›</a:t>
            </a:fld>
            <a:endParaRPr lang="en-US"/>
          </a:p>
        </p:txBody>
      </p:sp>
    </p:spTree>
    <p:extLst>
      <p:ext uri="{BB962C8B-B14F-4D97-AF65-F5344CB8AC3E}">
        <p14:creationId xmlns:p14="http://schemas.microsoft.com/office/powerpoint/2010/main" val="2412828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err="1">
                <a:solidFill>
                  <a:schemeClr val="tx1"/>
                </a:solidFill>
                <a:latin typeface="+mn-lt"/>
                <a:ea typeface="+mn-ea"/>
                <a:cs typeface="+mn-cs"/>
              </a:rPr>
              <a:t>Ruhr-Universit¨at</a:t>
            </a:r>
            <a:r>
              <a:rPr lang="en-US" sz="1200" b="0" i="0" u="none" strike="noStrike" kern="1200" baseline="0" dirty="0">
                <a:solidFill>
                  <a:schemeClr val="tx1"/>
                </a:solidFill>
                <a:latin typeface="+mn-lt"/>
                <a:ea typeface="+mn-ea"/>
                <a:cs typeface="+mn-cs"/>
              </a:rPr>
              <a:t> Bochum, Germany</a:t>
            </a:r>
          </a:p>
          <a:p>
            <a:r>
              <a:rPr lang="de-DE" sz="1200" b="0" i="0" u="none" strike="noStrike" kern="1200" baseline="0" dirty="0">
                <a:solidFill>
                  <a:schemeClr val="tx1"/>
                </a:solidFill>
                <a:latin typeface="+mn-lt"/>
                <a:ea typeface="+mn-ea"/>
                <a:cs typeface="+mn-cs"/>
              </a:rPr>
              <a:t>Technische </a:t>
            </a:r>
            <a:r>
              <a:rPr lang="de-DE" sz="1200" b="0" i="0" u="none" strike="noStrike" kern="1200" baseline="0" dirty="0" err="1">
                <a:solidFill>
                  <a:schemeClr val="tx1"/>
                </a:solidFill>
                <a:latin typeface="+mn-lt"/>
                <a:ea typeface="+mn-ea"/>
                <a:cs typeface="+mn-cs"/>
              </a:rPr>
              <a:t>Universit¨at</a:t>
            </a:r>
            <a:r>
              <a:rPr lang="de-DE" sz="1200" b="0" i="0" u="none" strike="noStrike" kern="1200" baseline="0" dirty="0">
                <a:solidFill>
                  <a:schemeClr val="tx1"/>
                </a:solidFill>
                <a:latin typeface="+mn-lt"/>
                <a:ea typeface="+mn-ea"/>
                <a:cs typeface="+mn-cs"/>
              </a:rPr>
              <a:t> Darmstadt, Germany</a:t>
            </a:r>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a:t>
            </a:fld>
            <a:endParaRPr lang="en-US"/>
          </a:p>
        </p:txBody>
      </p:sp>
    </p:spTree>
    <p:extLst>
      <p:ext uri="{BB962C8B-B14F-4D97-AF65-F5344CB8AC3E}">
        <p14:creationId xmlns:p14="http://schemas.microsoft.com/office/powerpoint/2010/main" val="1331623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In this example, the </a:t>
            </a:r>
            <a:r>
              <a:rPr lang="en-US" i="1" dirty="0"/>
              <a:t>score</a:t>
            </a:r>
            <a:r>
              <a:rPr lang="en-US" dirty="0"/>
              <a:t> field of class Exam and </a:t>
            </a:r>
            <a:r>
              <a:rPr lang="en-US" i="1" dirty="0"/>
              <a:t>buffer</a:t>
            </a:r>
            <a:r>
              <a:rPr lang="en-US" dirty="0"/>
              <a:t> field are overlapped in memory.</a:t>
            </a:r>
          </a:p>
          <a:p>
            <a:r>
              <a:rPr lang="en-US" dirty="0"/>
              <a:t>Arithmetic gadget (ARITH-G), writing gadget (W-G)</a:t>
            </a:r>
          </a:p>
          <a:p>
            <a:r>
              <a:rPr lang="en-US" dirty="0"/>
              <a:t>To write data to memory,</a:t>
            </a:r>
          </a:p>
          <a:p>
            <a:r>
              <a:rPr lang="en-US" dirty="0"/>
              <a:t>overlap two counterfeit objects in memory.</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12</a:t>
            </a:fld>
            <a:endParaRPr lang="en-US"/>
          </a:p>
        </p:txBody>
      </p:sp>
    </p:spTree>
    <p:extLst>
      <p:ext uri="{BB962C8B-B14F-4D97-AF65-F5344CB8AC3E}">
        <p14:creationId xmlns:p14="http://schemas.microsoft.com/office/powerpoint/2010/main" val="4141346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In this example, the </a:t>
            </a:r>
            <a:r>
              <a:rPr lang="en-US" i="1" dirty="0"/>
              <a:t>score</a:t>
            </a:r>
            <a:r>
              <a:rPr lang="en-US" dirty="0"/>
              <a:t> field of class Exam and </a:t>
            </a:r>
            <a:r>
              <a:rPr lang="en-US" i="1" dirty="0"/>
              <a:t>buffer</a:t>
            </a:r>
            <a:r>
              <a:rPr lang="en-US" dirty="0"/>
              <a:t> field are overlapped in memory.</a:t>
            </a:r>
          </a:p>
          <a:p>
            <a:r>
              <a:rPr lang="en-US" dirty="0"/>
              <a:t>Arithmetic gadget (ARITH-G), writing gadget (W-G)</a:t>
            </a:r>
          </a:p>
          <a:p>
            <a:r>
              <a:rPr lang="en-US" dirty="0"/>
              <a:t>To write data to memory,</a:t>
            </a:r>
          </a:p>
          <a:p>
            <a:r>
              <a:rPr lang="en-US" dirty="0"/>
              <a:t>overlap two counterfeit objects in memory.</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13</a:t>
            </a:fld>
            <a:endParaRPr lang="en-US"/>
          </a:p>
        </p:txBody>
      </p:sp>
    </p:spTree>
    <p:extLst>
      <p:ext uri="{BB962C8B-B14F-4D97-AF65-F5344CB8AC3E}">
        <p14:creationId xmlns:p14="http://schemas.microsoft.com/office/powerpoint/2010/main" val="4265586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Then we have to control the arguments of the function invoked. In the examples above, we want to control the value of the </a:t>
            </a:r>
            <a:r>
              <a:rPr lang="en-US" i="1" dirty="0"/>
              <a:t>s</a:t>
            </a:r>
            <a:r>
              <a:rPr lang="en-US" dirty="0"/>
              <a:t> in </a:t>
            </a:r>
            <a:r>
              <a:rPr lang="en-US" dirty="0" err="1"/>
              <a:t>SimpleString</a:t>
            </a:r>
            <a:r>
              <a:rPr lang="en-US" dirty="0"/>
              <a:t>::set(char* s). And the approaches are different on different platforms.</a:t>
            </a:r>
          </a:p>
          <a:p>
            <a:r>
              <a:rPr lang="en-US" dirty="0"/>
              <a:t>On windows x64 platform, the </a:t>
            </a:r>
            <a:r>
              <a:rPr lang="en-US" dirty="0" err="1"/>
              <a:t>the</a:t>
            </a:r>
            <a:r>
              <a:rPr lang="en-US" dirty="0"/>
              <a:t> first four (non-floating point) arguments to a function are passed through the registers </a:t>
            </a:r>
            <a:r>
              <a:rPr lang="en-US" dirty="0" err="1"/>
              <a:t>rcx</a:t>
            </a:r>
            <a:r>
              <a:rPr lang="en-US" dirty="0"/>
              <a:t>, </a:t>
            </a:r>
            <a:r>
              <a:rPr lang="en-US" dirty="0" err="1"/>
              <a:t>rdx</a:t>
            </a:r>
            <a:r>
              <a:rPr lang="en-US" dirty="0"/>
              <a:t>, r8, and r9.</a:t>
            </a:r>
            <a:br>
              <a:rPr lang="en-US" dirty="0"/>
            </a:br>
            <a:r>
              <a:rPr lang="en-US" dirty="0"/>
              <a:t>Thus the paper takes </a:t>
            </a:r>
            <a:r>
              <a:rPr lang="en-US" dirty="0" err="1"/>
              <a:t>vfgadgets</a:t>
            </a:r>
            <a:r>
              <a:rPr lang="en-US" dirty="0"/>
              <a:t> that can be used to load argument registers as </a:t>
            </a:r>
            <a:r>
              <a:rPr lang="en-US" b="1" dirty="0"/>
              <a:t>LOAD-R64-G</a:t>
            </a:r>
            <a:r>
              <a:rPr lang="en-US" dirty="0"/>
              <a:t> as below:</a:t>
            </a:r>
          </a:p>
          <a:p>
            <a:r>
              <a:rPr lang="en-US" dirty="0"/>
              <a:t>The assembly code of the gadget is shown above. We can find that the register </a:t>
            </a:r>
            <a:r>
              <a:rPr lang="en-US" i="1" dirty="0"/>
              <a:t>r8</a:t>
            </a:r>
            <a:r>
              <a:rPr lang="en-US" dirty="0"/>
              <a:t> and </a:t>
            </a:r>
            <a:r>
              <a:rPr lang="en-US" i="1" dirty="0"/>
              <a:t>r9</a:t>
            </a:r>
            <a:r>
              <a:rPr lang="en-US" dirty="0"/>
              <a:t> are both used as scratch registers to store some values under attacker’s control. Later these values may be used somewhere else as argument register.</a:t>
            </a:r>
          </a:p>
          <a:p>
            <a:r>
              <a:rPr lang="en-US" dirty="0"/>
              <a:t>On windows x86, the arguments of a function is passed through stack, and the arguments of the function will be removed (pop) after the function returns. Thus on x86 system, an alternative is needed to pass the argument.</a:t>
            </a:r>
            <a:br>
              <a:rPr lang="en-US" dirty="0"/>
            </a:br>
            <a:r>
              <a:rPr lang="en-US" dirty="0"/>
              <a:t>Thus the paper introduces another gadgets: </a:t>
            </a:r>
            <a:r>
              <a:rPr lang="en-US" b="1" dirty="0"/>
              <a:t>ML-ARG-G</a:t>
            </a:r>
            <a:r>
              <a:rPr lang="en-US" dirty="0"/>
              <a:t> as below.</a:t>
            </a:r>
          </a:p>
          <a:p>
            <a:r>
              <a:rPr lang="en-US" dirty="0"/>
              <a:t>This time, it uses </a:t>
            </a:r>
            <a:r>
              <a:rPr lang="en-US" i="1" dirty="0"/>
              <a:t>id</a:t>
            </a:r>
            <a:r>
              <a:rPr lang="en-US" dirty="0"/>
              <a:t>, a member variable, of class Course2 as the argument of the function called.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14</a:t>
            </a:fld>
            <a:endParaRPr lang="en-US"/>
          </a:p>
        </p:txBody>
      </p:sp>
    </p:spTree>
    <p:extLst>
      <p:ext uri="{BB962C8B-B14F-4D97-AF65-F5344CB8AC3E}">
        <p14:creationId xmlns:p14="http://schemas.microsoft.com/office/powerpoint/2010/main" val="1253692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paper also introduces some approaches to set memory for setting argument register at attacker’s will for argument loading gadgets.</a:t>
            </a:r>
            <a:br>
              <a:rPr lang="en-US" dirty="0"/>
            </a:br>
            <a:r>
              <a:rPr lang="en-US" b="1" dirty="0"/>
              <a:t>Approach 1</a:t>
            </a:r>
            <a:r>
              <a:rPr lang="en-US" dirty="0"/>
              <a:t>: Fix the argument field to point to a writable scratch data with </a:t>
            </a:r>
            <a:r>
              <a:rPr lang="en-US" b="1" dirty="0"/>
              <a:t>W-SA-G gadget</a:t>
            </a:r>
            <a:r>
              <a:rPr lang="en-US" dirty="0"/>
              <a:t>. W-SA-G and its assembly code is given below:</a:t>
            </a:r>
          </a:p>
          <a:p>
            <a:r>
              <a:rPr lang="en-US" dirty="0"/>
              <a:t>To put it simple, the W-SA-G given above allows the attacker to write 16 byte to any given address.</a:t>
            </a:r>
          </a:p>
          <a:p>
            <a:r>
              <a:rPr lang="en-US" b="1" dirty="0"/>
              <a:t>Approach 2</a:t>
            </a:r>
            <a:r>
              <a:rPr lang="en-US" dirty="0"/>
              <a:t>: Dynamically rewrite the argument </a:t>
            </a:r>
            <a:r>
              <a:rPr lang="en-US" dirty="0" err="1"/>
              <a:t>field.Use</a:t>
            </a:r>
            <a:r>
              <a:rPr lang="en-US" dirty="0"/>
              <a:t> a W-G to dynamically write data into a memory, and use another overlapping counterfeit object to call the function in another iteration of ML-ARG-G.</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15</a:t>
            </a:fld>
            <a:endParaRPr lang="en-US"/>
          </a:p>
        </p:txBody>
      </p:sp>
    </p:spTree>
    <p:extLst>
      <p:ext uri="{BB962C8B-B14F-4D97-AF65-F5344CB8AC3E}">
        <p14:creationId xmlns:p14="http://schemas.microsoft.com/office/powerpoint/2010/main" val="3397996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Steps 1 and 3 are automated in a framework from the creators of the paper.</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16</a:t>
            </a:fld>
            <a:endParaRPr lang="en-US"/>
          </a:p>
        </p:txBody>
      </p:sp>
    </p:spTree>
    <p:extLst>
      <p:ext uri="{BB962C8B-B14F-4D97-AF65-F5344CB8AC3E}">
        <p14:creationId xmlns:p14="http://schemas.microsoft.com/office/powerpoint/2010/main" val="1810984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17</a:t>
            </a:fld>
            <a:endParaRPr lang="en-US"/>
          </a:p>
        </p:txBody>
      </p:sp>
    </p:spTree>
    <p:extLst>
      <p:ext uri="{BB962C8B-B14F-4D97-AF65-F5344CB8AC3E}">
        <p14:creationId xmlns:p14="http://schemas.microsoft.com/office/powerpoint/2010/main" val="591342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Memory safety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 Precondition explicitly foresees an initial memory corruption and information leak,</a:t>
            </a:r>
            <a:endParaRPr lang="en-US" dirty="0"/>
          </a:p>
          <a:p>
            <a:r>
              <a:rPr lang="en-US" sz="1200" b="0" i="0" u="none" strike="noStrike" kern="1200" baseline="0" dirty="0">
                <a:solidFill>
                  <a:schemeClr val="tx1"/>
                </a:solidFill>
                <a:latin typeface="+mn-lt"/>
                <a:ea typeface="+mn-ea"/>
                <a:cs typeface="+mn-cs"/>
              </a:rPr>
              <a:t>- Strong defenses against control-flow hijacking attacks in general.</a:t>
            </a:r>
          </a:p>
          <a:p>
            <a:endParaRPr lang="en-US" dirty="0"/>
          </a:p>
          <a:p>
            <a:r>
              <a:rPr lang="en-US" dirty="0"/>
              <a:t>Control flow integrity</a:t>
            </a:r>
          </a:p>
          <a:p>
            <a:r>
              <a:rPr lang="en-US" dirty="0"/>
              <a:t>- Ensures the integrity of the control flow</a:t>
            </a:r>
          </a:p>
          <a:p>
            <a:endParaRPr lang="en-US" dirty="0"/>
          </a:p>
          <a:p>
            <a:r>
              <a:rPr lang="en-US" dirty="0"/>
              <a:t>Code shuffling, rewriting, hiding</a:t>
            </a:r>
          </a:p>
          <a:p>
            <a:r>
              <a:rPr lang="en-US" dirty="0"/>
              <a:t>- </a:t>
            </a:r>
            <a:r>
              <a:rPr lang="en-US" dirty="0" err="1"/>
              <a:t>randomply</a:t>
            </a:r>
            <a:r>
              <a:rPr lang="en-US" dirty="0"/>
              <a:t> orders basic blocks on each startup, make whereabouts of gadgets unknown to attacker. (even same binary)</a:t>
            </a:r>
          </a:p>
          <a:p>
            <a:endParaRPr lang="en-US" dirty="0"/>
          </a:p>
          <a:p>
            <a:r>
              <a:rPr lang="en-US" dirty="0"/>
              <a:t>Heuristics</a:t>
            </a:r>
          </a:p>
          <a:p>
            <a:r>
              <a:rPr lang="en-US" dirty="0"/>
              <a:t>- Heuristics based strategies are vulnerable to more advanced ROP-based attacks.</a:t>
            </a:r>
          </a:p>
        </p:txBody>
      </p:sp>
      <p:sp>
        <p:nvSpPr>
          <p:cNvPr id="4" name="Slide Number Placeholder 3"/>
          <p:cNvSpPr>
            <a:spLocks noGrp="1"/>
          </p:cNvSpPr>
          <p:nvPr>
            <p:ph type="sldNum" sz="quarter" idx="5"/>
          </p:nvPr>
        </p:nvSpPr>
        <p:spPr/>
        <p:txBody>
          <a:bodyPr/>
          <a:lstStyle/>
          <a:p>
            <a:fld id="{4B55FF5B-8C4B-465F-A318-3C3E6A8278F4}" type="slidenum">
              <a:rPr lang="en-US" smtClean="0"/>
              <a:t>20</a:t>
            </a:fld>
            <a:endParaRPr lang="en-US"/>
          </a:p>
        </p:txBody>
      </p:sp>
    </p:spTree>
    <p:extLst>
      <p:ext uri="{BB962C8B-B14F-4D97-AF65-F5344CB8AC3E}">
        <p14:creationId xmlns:p14="http://schemas.microsoft.com/office/powerpoint/2010/main" val="37937950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Torben </a:t>
            </a:r>
            <a:r>
              <a:rPr lang="en-US" dirty="0" err="1"/>
              <a:t>Maack</a:t>
            </a:r>
            <a:r>
              <a:rPr lang="en-US" dirty="0"/>
              <a:t> talk about </a:t>
            </a:r>
            <a:r>
              <a:rPr lang="en-US" dirty="0" err="1"/>
              <a:t>safeDispatch</a:t>
            </a:r>
            <a:endParaRPr lang="en-US" dirty="0"/>
          </a:p>
          <a:p>
            <a:endParaRPr lang="en-US" dirty="0"/>
          </a:p>
          <a:p>
            <a:r>
              <a:rPr lang="en-US" dirty="0"/>
              <a:t>Memory safety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 Precondition explicitly foresees an initial memory corruption and information leak,</a:t>
            </a:r>
            <a:endParaRPr lang="en-US" dirty="0"/>
          </a:p>
          <a:p>
            <a:r>
              <a:rPr lang="en-US" sz="1200" b="0" i="0" u="none" strike="noStrike" kern="1200" baseline="0" dirty="0">
                <a:solidFill>
                  <a:schemeClr val="tx1"/>
                </a:solidFill>
                <a:latin typeface="+mn-lt"/>
                <a:ea typeface="+mn-ea"/>
                <a:cs typeface="+mn-cs"/>
              </a:rPr>
              <a:t>- Strong defenses against control-flow hijacking attacks in general. Strong defense against COOP</a:t>
            </a:r>
          </a:p>
          <a:p>
            <a:endParaRPr lang="en-US" dirty="0"/>
          </a:p>
          <a:p>
            <a:r>
              <a:rPr lang="en-US" dirty="0"/>
              <a:t>Control flow integrity</a:t>
            </a:r>
          </a:p>
          <a:p>
            <a:pPr marL="171450" indent="-171450">
              <a:buFontTx/>
              <a:buChar char="-"/>
            </a:pPr>
            <a:r>
              <a:rPr lang="en-US" dirty="0"/>
              <a:t>Ensures the integrity of the control flow.</a:t>
            </a:r>
          </a:p>
          <a:p>
            <a:pPr marL="171450" indent="-171450">
              <a:buFontTx/>
              <a:buChar char="-"/>
            </a:pPr>
            <a:r>
              <a:rPr lang="en-US" dirty="0"/>
              <a:t>Binary only can not detect COOP, only source code-based CFI can detect and prevent COOP</a:t>
            </a:r>
          </a:p>
          <a:p>
            <a:endParaRPr lang="en-US" dirty="0"/>
          </a:p>
          <a:p>
            <a:r>
              <a:rPr lang="en-US" dirty="0"/>
              <a:t>Code shuffling, rewriting, hiding</a:t>
            </a:r>
          </a:p>
          <a:p>
            <a:pPr marL="171450" indent="-171450">
              <a:buFontTx/>
              <a:buChar char="-"/>
            </a:pPr>
            <a:r>
              <a:rPr lang="en-US" dirty="0" err="1"/>
              <a:t>randomply</a:t>
            </a:r>
            <a:r>
              <a:rPr lang="en-US" dirty="0"/>
              <a:t> orders basic blocks on each startup, make whereabouts of gadgets unknown to attacker. (even same binary)</a:t>
            </a:r>
          </a:p>
          <a:p>
            <a:pPr marL="171450" indent="-171450">
              <a:buFontTx/>
              <a:buChar char="-"/>
            </a:pPr>
            <a:r>
              <a:rPr lang="en-US" dirty="0"/>
              <a:t>By concept does not affect COOP, as it only uses entire functions as </a:t>
            </a:r>
            <a:r>
              <a:rPr lang="en-US" dirty="0" err="1"/>
              <a:t>vfgadgets</a:t>
            </a:r>
            <a:r>
              <a:rPr lang="en-US" dirty="0"/>
              <a:t>. only whereabouts of </a:t>
            </a:r>
            <a:r>
              <a:rPr lang="en-US" dirty="0" err="1"/>
              <a:t>vtables</a:t>
            </a:r>
            <a:r>
              <a:rPr lang="en-US" dirty="0"/>
              <a:t> required. (not shuffled, read-only)</a:t>
            </a:r>
          </a:p>
          <a:p>
            <a:endParaRPr lang="en-US" dirty="0"/>
          </a:p>
          <a:p>
            <a:r>
              <a:rPr lang="en-US" dirty="0"/>
              <a:t>Heuristics</a:t>
            </a:r>
          </a:p>
          <a:p>
            <a:pPr marL="171450" indent="-171450">
              <a:buFontTx/>
              <a:buChar char="-"/>
            </a:pPr>
            <a:r>
              <a:rPr lang="en-US" dirty="0"/>
              <a:t>Heuristics based strategies are vulnerable to more advanced ROP-based attacks.</a:t>
            </a:r>
          </a:p>
          <a:p>
            <a:pPr marL="171450" indent="-171450">
              <a:buFontTx/>
              <a:buChar char="-"/>
            </a:pPr>
            <a:r>
              <a:rPr lang="en-US" dirty="0"/>
              <a:t>Vulnerable to detect COOP, since only binary.</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21</a:t>
            </a:fld>
            <a:endParaRPr lang="en-US"/>
          </a:p>
        </p:txBody>
      </p:sp>
    </p:spTree>
    <p:extLst>
      <p:ext uri="{BB962C8B-B14F-4D97-AF65-F5344CB8AC3E}">
        <p14:creationId xmlns:p14="http://schemas.microsoft.com/office/powerpoint/2010/main" val="1419189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22</a:t>
            </a:fld>
            <a:endParaRPr lang="en-US"/>
          </a:p>
        </p:txBody>
      </p:sp>
    </p:spTree>
    <p:extLst>
      <p:ext uri="{BB962C8B-B14F-4D97-AF65-F5344CB8AC3E}">
        <p14:creationId xmlns:p14="http://schemas.microsoft.com/office/powerpoint/2010/main" val="1164369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O-C runtime environments, messages are sent. Suggestion of authors: use message authentication codes (MACs)</a:t>
            </a:r>
          </a:p>
        </p:txBody>
      </p:sp>
      <p:sp>
        <p:nvSpPr>
          <p:cNvPr id="4" name="Slide Number Placeholder 3"/>
          <p:cNvSpPr>
            <a:spLocks noGrp="1"/>
          </p:cNvSpPr>
          <p:nvPr>
            <p:ph type="sldNum" sz="quarter" idx="5"/>
          </p:nvPr>
        </p:nvSpPr>
        <p:spPr/>
        <p:txBody>
          <a:bodyPr/>
          <a:lstStyle/>
          <a:p>
            <a:fld id="{4B55FF5B-8C4B-465F-A318-3C3E6A8278F4}" type="slidenum">
              <a:rPr lang="en-US" smtClean="0"/>
              <a:t>25</a:t>
            </a:fld>
            <a:endParaRPr lang="en-US"/>
          </a:p>
        </p:txBody>
      </p:sp>
    </p:spTree>
    <p:extLst>
      <p:ext uri="{BB962C8B-B14F-4D97-AF65-F5344CB8AC3E}">
        <p14:creationId xmlns:p14="http://schemas.microsoft.com/office/powerpoint/2010/main" val="637339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2</a:t>
            </a:fld>
            <a:endParaRPr lang="en-US"/>
          </a:p>
        </p:txBody>
      </p:sp>
    </p:spTree>
    <p:extLst>
      <p:ext uri="{BB962C8B-B14F-4D97-AF65-F5344CB8AC3E}">
        <p14:creationId xmlns:p14="http://schemas.microsoft.com/office/powerpoint/2010/main" val="924784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implementation of an inherited virtual function may be overridden in a derived class. Invoking a virtual function on an object always invokes the specific implementation of the object’s class even if the object was accessed as instance of one of its base classes.</a:t>
            </a:r>
          </a:p>
          <a:p>
            <a:r>
              <a:rPr lang="en-US" dirty="0"/>
              <a:t>C++ compilers implement calls to virtual functions (</a:t>
            </a:r>
            <a:r>
              <a:rPr lang="en-US" dirty="0" err="1"/>
              <a:t>vcalls</a:t>
            </a:r>
            <a:r>
              <a:rPr lang="en-US" dirty="0"/>
              <a:t>) with the help of </a:t>
            </a:r>
            <a:r>
              <a:rPr lang="en-US" dirty="0" err="1"/>
              <a:t>vtables</a:t>
            </a:r>
            <a:r>
              <a:rPr lang="en-US" dirty="0"/>
              <a:t>. A </a:t>
            </a:r>
            <a:r>
              <a:rPr lang="en-US" dirty="0" err="1"/>
              <a:t>vtable</a:t>
            </a:r>
            <a:r>
              <a:rPr lang="en-US" dirty="0"/>
              <a:t> is an array of pointers to all, possibly inherited, virtual functions of a class; hence, each virtual function is address-taken in an application. </a:t>
            </a:r>
          </a:p>
          <a:p>
            <a:r>
              <a:rPr lang="en-US" dirty="0"/>
              <a:t>Every object of a class with at least one virtual function contains a pointer to the corresponding </a:t>
            </a:r>
            <a:r>
              <a:rPr lang="en-US" dirty="0" err="1"/>
              <a:t>vtable</a:t>
            </a:r>
            <a:r>
              <a:rPr lang="en-US" dirty="0"/>
              <a:t> at its very beginning (offset +0). This pointer is called </a:t>
            </a:r>
            <a:r>
              <a:rPr lang="en-US" dirty="0" err="1"/>
              <a:t>vptr</a:t>
            </a:r>
            <a:r>
              <a:rPr lang="en-US" dirty="0"/>
              <a:t>. Typically, a </a:t>
            </a:r>
            <a:r>
              <a:rPr lang="en-US" dirty="0" err="1"/>
              <a:t>vcall</a:t>
            </a:r>
            <a:r>
              <a:rPr lang="en-US" dirty="0"/>
              <a:t> on Windows x64 is translated by a compiler to an instruction sequence similar to the following:</a:t>
            </a:r>
          </a:p>
          <a:p>
            <a:r>
              <a:rPr lang="en-US" dirty="0"/>
              <a:t>mov </a:t>
            </a:r>
            <a:r>
              <a:rPr lang="en-US" dirty="0" err="1"/>
              <a:t>rdx</a:t>
            </a:r>
            <a:r>
              <a:rPr lang="en-US" dirty="0"/>
              <a:t>, qword </a:t>
            </a:r>
            <a:r>
              <a:rPr lang="en-US" dirty="0" err="1"/>
              <a:t>ptr</a:t>
            </a:r>
            <a:r>
              <a:rPr lang="en-US" dirty="0"/>
              <a:t> [</a:t>
            </a:r>
            <a:r>
              <a:rPr lang="en-US" dirty="0" err="1"/>
              <a:t>rcx</a:t>
            </a:r>
            <a:r>
              <a:rPr lang="en-US" dirty="0"/>
              <a:t>]</a:t>
            </a:r>
          </a:p>
          <a:p>
            <a:r>
              <a:rPr lang="en-US" dirty="0"/>
              <a:t>call qword </a:t>
            </a:r>
            <a:r>
              <a:rPr lang="en-US" dirty="0" err="1"/>
              <a:t>ptr</a:t>
            </a:r>
            <a:r>
              <a:rPr lang="en-US" dirty="0"/>
              <a:t> [rdx+8]</a:t>
            </a:r>
          </a:p>
          <a:p>
            <a:r>
              <a:rPr lang="en-US" dirty="0"/>
              <a:t>Here, </a:t>
            </a:r>
            <a:r>
              <a:rPr lang="en-US" dirty="0" err="1"/>
              <a:t>rcx</a:t>
            </a:r>
            <a:r>
              <a:rPr lang="en-US" dirty="0"/>
              <a:t> is the object’s this pointer—also referred to as this-</a:t>
            </a:r>
            <a:r>
              <a:rPr lang="en-US" dirty="0" err="1"/>
              <a:t>ptr</a:t>
            </a:r>
            <a:r>
              <a:rPr lang="en-US" dirty="0"/>
              <a:t> in the following. First, the object’s </a:t>
            </a:r>
            <a:r>
              <a:rPr lang="en-US" dirty="0" err="1"/>
              <a:t>vptr</a:t>
            </a:r>
            <a:r>
              <a:rPr lang="en-US" dirty="0"/>
              <a:t> is temporarily loaded from offset +0 from the this-</a:t>
            </a:r>
            <a:r>
              <a:rPr lang="en-US" dirty="0" err="1"/>
              <a:t>ptr</a:t>
            </a:r>
            <a:r>
              <a:rPr lang="en-US" dirty="0"/>
              <a:t> to </a:t>
            </a:r>
            <a:r>
              <a:rPr lang="en-US" dirty="0" err="1"/>
              <a:t>rdx</a:t>
            </a:r>
            <a:r>
              <a:rPr lang="en-US" dirty="0"/>
              <a:t>. Next, in the given example, the second entry in the object’s </a:t>
            </a:r>
            <a:r>
              <a:rPr lang="en-US" dirty="0" err="1"/>
              <a:t>vtable</a:t>
            </a:r>
            <a:r>
              <a:rPr lang="en-US" dirty="0"/>
              <a:t> is called by dereferencing rdx+8. Compilers generally hardcode the index into a </a:t>
            </a:r>
            <a:r>
              <a:rPr lang="en-US" dirty="0" err="1"/>
              <a:t>vtable</a:t>
            </a:r>
            <a:r>
              <a:rPr lang="en-US" dirty="0"/>
              <a:t> at a </a:t>
            </a:r>
            <a:r>
              <a:rPr lang="en-US" dirty="0" err="1"/>
              <a:t>vcall</a:t>
            </a:r>
            <a:r>
              <a:rPr lang="en-US" dirty="0"/>
              <a:t> site. Accordingly, this particular </a:t>
            </a:r>
            <a:r>
              <a:rPr lang="en-US" dirty="0" err="1"/>
              <a:t>vcall</a:t>
            </a:r>
            <a:r>
              <a:rPr lang="en-US" dirty="0"/>
              <a:t> site always invokes the second entry of a given </a:t>
            </a:r>
            <a:r>
              <a:rPr lang="en-US" dirty="0" err="1"/>
              <a:t>vtable</a:t>
            </a:r>
            <a:r>
              <a:rPr lang="en-US" dirty="0"/>
              <a:t>.</a:t>
            </a:r>
          </a:p>
          <a:p>
            <a:r>
              <a:rPr lang="en-US" dirty="0"/>
              <a:t>Virtual function calls rely on pointer to a </a:t>
            </a:r>
            <a:r>
              <a:rPr lang="en-US" dirty="0" err="1"/>
              <a:t>vtable</a:t>
            </a:r>
            <a:r>
              <a:rPr lang="en-US" dirty="0"/>
              <a:t> (virtual table)</a:t>
            </a:r>
          </a:p>
          <a:p>
            <a:r>
              <a:rPr lang="en-US" dirty="0" err="1"/>
              <a:t>vtable</a:t>
            </a:r>
            <a:r>
              <a:rPr lang="en-US" dirty="0"/>
              <a:t> contains overridden versions of a method</a:t>
            </a:r>
          </a:p>
          <a:p>
            <a:r>
              <a:rPr lang="en-US" dirty="0"/>
              <a:t>correct entry selected when function is </a:t>
            </a:r>
            <a:r>
              <a:rPr lang="en-US" dirty="0" err="1"/>
              <a:t>calles</a:t>
            </a:r>
            <a:endParaRPr lang="en-US" dirty="0"/>
          </a:p>
          <a:p>
            <a:r>
              <a:rPr lang="en-US" dirty="0"/>
              <a:t>exploiting </a:t>
            </a:r>
            <a:r>
              <a:rPr lang="en-US" dirty="0" err="1"/>
              <a:t>vtables</a:t>
            </a:r>
            <a:r>
              <a:rPr lang="en-US" dirty="0"/>
              <a:t>: </a:t>
            </a:r>
            <a:r>
              <a:rPr lang="en-US" dirty="0" err="1"/>
              <a:t>vtables</a:t>
            </a:r>
            <a:r>
              <a:rPr lang="en-US" dirty="0"/>
              <a:t> contain function pointers stored in read-only memory. pointer to table itself in writable memory.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3</a:t>
            </a:fld>
            <a:endParaRPr lang="en-US"/>
          </a:p>
        </p:txBody>
      </p:sp>
    </p:spTree>
    <p:extLst>
      <p:ext uri="{BB962C8B-B14F-4D97-AF65-F5344CB8AC3E}">
        <p14:creationId xmlns:p14="http://schemas.microsoft.com/office/powerpoint/2010/main" val="4294507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Code reuse attacks against C++ applications start by hijacking a C++ object and its </a:t>
            </a:r>
            <a:r>
              <a:rPr lang="en-US" dirty="0" err="1"/>
              <a:t>vptr</a:t>
            </a:r>
            <a:r>
              <a:rPr lang="en-US" dirty="0"/>
              <a:t>.</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4</a:t>
            </a:fld>
            <a:endParaRPr lang="en-US"/>
          </a:p>
        </p:txBody>
      </p:sp>
    </p:spTree>
    <p:extLst>
      <p:ext uri="{BB962C8B-B14F-4D97-AF65-F5344CB8AC3E}">
        <p14:creationId xmlns:p14="http://schemas.microsoft.com/office/powerpoint/2010/main" val="491218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Memory safety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 Precondition explicitly foresees an initial memory corruption and information leak,</a:t>
            </a:r>
            <a:endParaRPr lang="en-US" dirty="0"/>
          </a:p>
          <a:p>
            <a:r>
              <a:rPr lang="en-US" sz="1200" b="0" i="0" u="none" strike="noStrike" kern="1200" baseline="0" dirty="0">
                <a:solidFill>
                  <a:schemeClr val="tx1"/>
                </a:solidFill>
                <a:latin typeface="+mn-lt"/>
                <a:ea typeface="+mn-ea"/>
                <a:cs typeface="+mn-cs"/>
              </a:rPr>
              <a:t>- Strong defenses against control-flow hijacking attacks in general.</a:t>
            </a:r>
          </a:p>
          <a:p>
            <a:endParaRPr lang="en-US" dirty="0"/>
          </a:p>
          <a:p>
            <a:r>
              <a:rPr lang="en-US" dirty="0"/>
              <a:t>Control flow integrity</a:t>
            </a:r>
          </a:p>
          <a:p>
            <a:r>
              <a:rPr lang="en-US" dirty="0"/>
              <a:t>- Ensures the integrity of the control flow</a:t>
            </a:r>
          </a:p>
          <a:p>
            <a:endParaRPr lang="en-US" dirty="0"/>
          </a:p>
          <a:p>
            <a:r>
              <a:rPr lang="en-US" dirty="0"/>
              <a:t>Code shuffling, rewriting, hiding</a:t>
            </a:r>
          </a:p>
          <a:p>
            <a:r>
              <a:rPr lang="en-US" dirty="0"/>
              <a:t>- </a:t>
            </a:r>
            <a:r>
              <a:rPr lang="en-US" dirty="0" err="1"/>
              <a:t>randomply</a:t>
            </a:r>
            <a:r>
              <a:rPr lang="en-US" dirty="0"/>
              <a:t> orders basic blocks on each startup, make whereabouts of gadgets unknown to attacker. (even same binary)</a:t>
            </a:r>
          </a:p>
          <a:p>
            <a:endParaRPr lang="en-US" dirty="0"/>
          </a:p>
          <a:p>
            <a:r>
              <a:rPr lang="en-US" dirty="0"/>
              <a:t>Heuristics</a:t>
            </a:r>
          </a:p>
          <a:p>
            <a:r>
              <a:rPr lang="en-US" dirty="0"/>
              <a:t>- Heuristics based strategies are vulnerable to more advanced ROP-based attacks.</a:t>
            </a:r>
          </a:p>
        </p:txBody>
      </p:sp>
      <p:sp>
        <p:nvSpPr>
          <p:cNvPr id="4" name="Slide Number Placeholder 3"/>
          <p:cNvSpPr>
            <a:spLocks noGrp="1"/>
          </p:cNvSpPr>
          <p:nvPr>
            <p:ph type="sldNum" sz="quarter" idx="5"/>
          </p:nvPr>
        </p:nvSpPr>
        <p:spPr/>
        <p:txBody>
          <a:bodyPr/>
          <a:lstStyle/>
          <a:p>
            <a:fld id="{4B55FF5B-8C4B-465F-A318-3C3E6A8278F4}" type="slidenum">
              <a:rPr lang="en-US" smtClean="0"/>
              <a:t>6</a:t>
            </a:fld>
            <a:endParaRPr lang="en-US"/>
          </a:p>
        </p:txBody>
      </p:sp>
    </p:spTree>
    <p:extLst>
      <p:ext uri="{BB962C8B-B14F-4D97-AF65-F5344CB8AC3E}">
        <p14:creationId xmlns:p14="http://schemas.microsoft.com/office/powerpoint/2010/main" val="901956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coop replaces </a:t>
            </a:r>
            <a:r>
              <a:rPr lang="en-US" dirty="0" err="1"/>
              <a:t>legimate</a:t>
            </a:r>
            <a:r>
              <a:rPr lang="en-US" dirty="0"/>
              <a:t> </a:t>
            </a:r>
            <a:r>
              <a:rPr lang="en-US" dirty="0" err="1"/>
              <a:t>vtable</a:t>
            </a:r>
            <a:r>
              <a:rPr lang="en-US" dirty="0"/>
              <a:t> with malicious </a:t>
            </a:r>
            <a:r>
              <a:rPr lang="en-US" dirty="0" err="1"/>
              <a:t>vtable</a:t>
            </a:r>
            <a:r>
              <a:rPr lang="en-US" dirty="0"/>
              <a:t> </a:t>
            </a:r>
            <a:r>
              <a:rPr lang="en-US" dirty="0">
                <a:sym typeface="Wingdings" panose="05000000000000000000" pitchFamily="2" charset="2"/>
              </a:rPr>
              <a:t> craft own </a:t>
            </a:r>
            <a:r>
              <a:rPr lang="en-US" dirty="0" err="1">
                <a:sym typeface="Wingdings" panose="05000000000000000000" pitchFamily="2" charset="2"/>
              </a:rPr>
              <a:t>vtable</a:t>
            </a:r>
            <a:r>
              <a:rPr lang="en-US" dirty="0">
                <a:sym typeface="Wingdings" panose="05000000000000000000" pitchFamily="2" charset="2"/>
              </a:rPr>
              <a:t>, overwrite </a:t>
            </a:r>
            <a:r>
              <a:rPr lang="en-US" dirty="0" err="1">
                <a:sym typeface="Wingdings" panose="05000000000000000000" pitchFamily="2" charset="2"/>
              </a:rPr>
              <a:t>existingvtable</a:t>
            </a:r>
            <a:r>
              <a:rPr lang="en-US" dirty="0">
                <a:sym typeface="Wingdings" panose="05000000000000000000" pitchFamily="2" charset="2"/>
              </a:rPr>
              <a:t> pointer to point to own </a:t>
            </a:r>
            <a:r>
              <a:rPr lang="en-US" dirty="0" err="1">
                <a:sym typeface="Wingdings" panose="05000000000000000000" pitchFamily="2" charset="2"/>
              </a:rPr>
              <a:t>vtable</a:t>
            </a:r>
            <a:endParaRPr lang="en-US" dirty="0">
              <a:sym typeface="Wingdings" panose="05000000000000000000" pitchFamily="2" charset="2"/>
            </a:endParaRPr>
          </a:p>
          <a:p>
            <a:r>
              <a:rPr lang="en-US" dirty="0"/>
              <a:t>When done, following table lookups point to malicious table</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7</a:t>
            </a:fld>
            <a:endParaRPr lang="en-US"/>
          </a:p>
        </p:txBody>
      </p:sp>
    </p:spTree>
    <p:extLst>
      <p:ext uri="{BB962C8B-B14F-4D97-AF65-F5344CB8AC3E}">
        <p14:creationId xmlns:p14="http://schemas.microsoft.com/office/powerpoint/2010/main" val="1781981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virtual functions, which are used in coop are called </a:t>
            </a:r>
            <a:r>
              <a:rPr lang="en-US" dirty="0" err="1"/>
              <a:t>vfgaadgets</a:t>
            </a:r>
            <a:r>
              <a:rPr lang="en-US" dirty="0"/>
              <a:t>.</a:t>
            </a:r>
          </a:p>
        </p:txBody>
      </p:sp>
      <p:sp>
        <p:nvSpPr>
          <p:cNvPr id="4" name="Slide Number Placeholder 3"/>
          <p:cNvSpPr>
            <a:spLocks noGrp="1"/>
          </p:cNvSpPr>
          <p:nvPr>
            <p:ph type="sldNum" sz="quarter" idx="5"/>
          </p:nvPr>
        </p:nvSpPr>
        <p:spPr/>
        <p:txBody>
          <a:bodyPr/>
          <a:lstStyle/>
          <a:p>
            <a:fld id="{4B55FF5B-8C4B-465F-A318-3C3E6A8278F4}" type="slidenum">
              <a:rPr lang="en-US" smtClean="0"/>
              <a:t>9</a:t>
            </a:fld>
            <a:endParaRPr lang="en-US"/>
          </a:p>
        </p:txBody>
      </p:sp>
    </p:spTree>
    <p:extLst>
      <p:ext uri="{BB962C8B-B14F-4D97-AF65-F5344CB8AC3E}">
        <p14:creationId xmlns:p14="http://schemas.microsoft.com/office/powerpoint/2010/main" val="1385647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picture shows a virtual destruction function in a class named Student. In this function, a for loop is used to chain various kinds of </a:t>
            </a:r>
            <a:r>
              <a:rPr lang="en-US" dirty="0" err="1"/>
              <a:t>vfgadget</a:t>
            </a:r>
            <a:r>
              <a:rPr lang="en-US" dirty="0"/>
              <a:t> by preparing the crafted </a:t>
            </a:r>
            <a:r>
              <a:rPr lang="en-US" dirty="0" err="1"/>
              <a:t>vptr</a:t>
            </a:r>
            <a:r>
              <a:rPr lang="en-US" dirty="0"/>
              <a:t> of each </a:t>
            </a:r>
            <a:r>
              <a:rPr lang="en-US" i="1" dirty="0"/>
              <a:t>student[</a:t>
            </a:r>
            <a:r>
              <a:rPr lang="en-US" i="1" dirty="0" err="1"/>
              <a:t>i</a:t>
            </a:r>
            <a:r>
              <a:rPr lang="en-US" i="1" dirty="0"/>
              <a:t>]</a:t>
            </a:r>
            <a:r>
              <a:rPr lang="en-US" dirty="0"/>
              <a:t>.</a:t>
            </a:r>
          </a:p>
          <a:p>
            <a:r>
              <a:rPr lang="en-US" dirty="0"/>
              <a:t>In COOP, the attack needs to craft the whole data layout of the Student class, including the </a:t>
            </a:r>
            <a:r>
              <a:rPr lang="en-US" i="1" dirty="0"/>
              <a:t>students</a:t>
            </a:r>
            <a:r>
              <a:rPr lang="en-US" dirty="0"/>
              <a:t> and </a:t>
            </a:r>
            <a:r>
              <a:rPr lang="en-US" i="1" dirty="0" err="1"/>
              <a:t>nStudents</a:t>
            </a:r>
            <a:r>
              <a:rPr lang="en-US" dirty="0"/>
              <a:t>.</a:t>
            </a:r>
          </a:p>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10</a:t>
            </a:fld>
            <a:endParaRPr lang="en-US"/>
          </a:p>
        </p:txBody>
      </p:sp>
    </p:spTree>
    <p:extLst>
      <p:ext uri="{BB962C8B-B14F-4D97-AF65-F5344CB8AC3E}">
        <p14:creationId xmlns:p14="http://schemas.microsoft.com/office/powerpoint/2010/main" val="2543760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55FF5B-8C4B-465F-A318-3C3E6A8278F4}" type="slidenum">
              <a:rPr lang="en-US" smtClean="0"/>
              <a:t>11</a:t>
            </a:fld>
            <a:endParaRPr lang="en-US"/>
          </a:p>
        </p:txBody>
      </p:sp>
    </p:spTree>
    <p:extLst>
      <p:ext uri="{BB962C8B-B14F-4D97-AF65-F5344CB8AC3E}">
        <p14:creationId xmlns:p14="http://schemas.microsoft.com/office/powerpoint/2010/main" val="410309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B95B5-2D6D-4DA5-A439-A51DC492E4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CB2575-BEAB-41AA-B74F-109879AA5E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F4B390-EFA3-4728-A13E-84C60BBE746D}"/>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E401918C-126C-418B-AE2D-D01E6528E37B}"/>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DB4977BC-7B53-461B-A93C-E57CD58D4981}"/>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374028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F8025-E39A-4657-91EE-56BB71A446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5B6A0C-0534-4F1F-B021-A4038CC1B74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01CF7E-7ECC-41A4-9BED-34DB6C9DFFCB}"/>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0DEEC05F-8D6F-4D00-918A-CB2A865AEA67}"/>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8B602D18-6168-4CD9-B92E-7DB109AED1BE}"/>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81458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E68C9F-650B-4ECD-A195-84778946A7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98BF01-21BD-417A-8C47-C29B20E5E6D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022257-C2B1-4C17-9EE4-FCA0F507A310}"/>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4E5398F8-C754-4B21-97D6-669BF1E5C00F}"/>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4516B1F2-4F5B-4D24-85B8-120FB03E9E45}"/>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393897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794BC-C99D-46D0-836D-B1663136BB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C76CBE-039D-4244-8C0F-ED837C8D75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3CF0A8-44AC-4DB8-9663-B68594CD7F94}"/>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1F8FA093-E01E-4905-9322-38B704DABF03}"/>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FE00C6E5-DBEF-4E83-A5F6-2819B7EFF88B}"/>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105100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6E831-B266-452C-B5CB-DD9695FC85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3990FD-3D8D-4258-A3BE-D3B5ECE0AE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FBB7BDB-B42E-45CE-AD64-D0CAF5D1A346}"/>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520A6110-679B-433C-B4CB-D9FB996CC306}"/>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4419B58C-B3D6-4868-89E0-34B0BE2BDA1C}"/>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298804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7FC01-1D53-4066-99BB-CA4B711A12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5FC73A-5D5B-428F-A136-37AAAAB2E6B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356EFD-3984-41ED-8431-D9C60DE0B99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6A41B7-3505-44E4-9ADD-834B526DFB5D}"/>
              </a:ext>
            </a:extLst>
          </p:cNvPr>
          <p:cNvSpPr>
            <a:spLocks noGrp="1"/>
          </p:cNvSpPr>
          <p:nvPr>
            <p:ph type="dt" sz="half" idx="10"/>
          </p:nvPr>
        </p:nvSpPr>
        <p:spPr/>
        <p:txBody>
          <a:bodyPr/>
          <a:lstStyle/>
          <a:p>
            <a:r>
              <a:rPr lang="en-US"/>
              <a:t>2018-11-05</a:t>
            </a:r>
          </a:p>
        </p:txBody>
      </p:sp>
      <p:sp>
        <p:nvSpPr>
          <p:cNvPr id="6" name="Footer Placeholder 5">
            <a:extLst>
              <a:ext uri="{FF2B5EF4-FFF2-40B4-BE49-F238E27FC236}">
                <a16:creationId xmlns:a16="http://schemas.microsoft.com/office/drawing/2014/main" id="{AEC7F8E3-969B-48DC-86F3-6D256A1588CB}"/>
              </a:ext>
            </a:extLst>
          </p:cNvPr>
          <p:cNvSpPr>
            <a:spLocks noGrp="1"/>
          </p:cNvSpPr>
          <p:nvPr>
            <p:ph type="ftr" sz="quarter" idx="11"/>
          </p:nvPr>
        </p:nvSpPr>
        <p:spPr/>
        <p:txBody>
          <a:bodyPr/>
          <a:lstStyle/>
          <a:p>
            <a:r>
              <a:rPr lang="en-US"/>
              <a:t>Bauer Sandro</a:t>
            </a:r>
          </a:p>
        </p:txBody>
      </p:sp>
      <p:sp>
        <p:nvSpPr>
          <p:cNvPr id="7" name="Slide Number Placeholder 6">
            <a:extLst>
              <a:ext uri="{FF2B5EF4-FFF2-40B4-BE49-F238E27FC236}">
                <a16:creationId xmlns:a16="http://schemas.microsoft.com/office/drawing/2014/main" id="{8842B9EC-6623-4F10-BF5C-E2A7A2EFDF10}"/>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129842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B6957-3DA3-4FA4-9669-337C7B3CB3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90CE6D-2F3D-4510-8647-ADDBCF21B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16F511C-32DA-419A-AC9B-549BDD52268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7F0C95-4867-478B-922F-B0FA03995B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50B988F-027A-4C36-A715-2FF5CA443E2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2666BB-FB63-49AE-884A-562033790E71}"/>
              </a:ext>
            </a:extLst>
          </p:cNvPr>
          <p:cNvSpPr>
            <a:spLocks noGrp="1"/>
          </p:cNvSpPr>
          <p:nvPr>
            <p:ph type="dt" sz="half" idx="10"/>
          </p:nvPr>
        </p:nvSpPr>
        <p:spPr/>
        <p:txBody>
          <a:bodyPr/>
          <a:lstStyle/>
          <a:p>
            <a:r>
              <a:rPr lang="en-US"/>
              <a:t>2018-11-05</a:t>
            </a:r>
          </a:p>
        </p:txBody>
      </p:sp>
      <p:sp>
        <p:nvSpPr>
          <p:cNvPr id="8" name="Footer Placeholder 7">
            <a:extLst>
              <a:ext uri="{FF2B5EF4-FFF2-40B4-BE49-F238E27FC236}">
                <a16:creationId xmlns:a16="http://schemas.microsoft.com/office/drawing/2014/main" id="{7383335B-253D-453B-9596-14143EF92B37}"/>
              </a:ext>
            </a:extLst>
          </p:cNvPr>
          <p:cNvSpPr>
            <a:spLocks noGrp="1"/>
          </p:cNvSpPr>
          <p:nvPr>
            <p:ph type="ftr" sz="quarter" idx="11"/>
          </p:nvPr>
        </p:nvSpPr>
        <p:spPr/>
        <p:txBody>
          <a:bodyPr/>
          <a:lstStyle/>
          <a:p>
            <a:r>
              <a:rPr lang="en-US"/>
              <a:t>Bauer Sandro</a:t>
            </a:r>
          </a:p>
        </p:txBody>
      </p:sp>
      <p:sp>
        <p:nvSpPr>
          <p:cNvPr id="9" name="Slide Number Placeholder 8">
            <a:extLst>
              <a:ext uri="{FF2B5EF4-FFF2-40B4-BE49-F238E27FC236}">
                <a16:creationId xmlns:a16="http://schemas.microsoft.com/office/drawing/2014/main" id="{5697D9A0-A87A-4BC9-83DC-68B108FC480B}"/>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55703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5F5B6-75DE-4D80-A6DE-0B83E919DA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CB5501-1B30-4EEB-BDB0-A2929520EA3B}"/>
              </a:ext>
            </a:extLst>
          </p:cNvPr>
          <p:cNvSpPr>
            <a:spLocks noGrp="1"/>
          </p:cNvSpPr>
          <p:nvPr>
            <p:ph type="dt" sz="half" idx="10"/>
          </p:nvPr>
        </p:nvSpPr>
        <p:spPr/>
        <p:txBody>
          <a:bodyPr/>
          <a:lstStyle/>
          <a:p>
            <a:r>
              <a:rPr lang="en-US"/>
              <a:t>2018-11-05</a:t>
            </a:r>
          </a:p>
        </p:txBody>
      </p:sp>
      <p:sp>
        <p:nvSpPr>
          <p:cNvPr id="4" name="Footer Placeholder 3">
            <a:extLst>
              <a:ext uri="{FF2B5EF4-FFF2-40B4-BE49-F238E27FC236}">
                <a16:creationId xmlns:a16="http://schemas.microsoft.com/office/drawing/2014/main" id="{C10475C9-7FC0-417A-821A-447A55C8CC82}"/>
              </a:ext>
            </a:extLst>
          </p:cNvPr>
          <p:cNvSpPr>
            <a:spLocks noGrp="1"/>
          </p:cNvSpPr>
          <p:nvPr>
            <p:ph type="ftr" sz="quarter" idx="11"/>
          </p:nvPr>
        </p:nvSpPr>
        <p:spPr/>
        <p:txBody>
          <a:bodyPr/>
          <a:lstStyle/>
          <a:p>
            <a:r>
              <a:rPr lang="en-US"/>
              <a:t>Bauer Sandro</a:t>
            </a:r>
          </a:p>
        </p:txBody>
      </p:sp>
      <p:sp>
        <p:nvSpPr>
          <p:cNvPr id="5" name="Slide Number Placeholder 4">
            <a:extLst>
              <a:ext uri="{FF2B5EF4-FFF2-40B4-BE49-F238E27FC236}">
                <a16:creationId xmlns:a16="http://schemas.microsoft.com/office/drawing/2014/main" id="{E16CAEB1-363A-4A1D-8470-06361BA23C06}"/>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1415110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22428-FDA5-44F3-9CD5-309FC9165165}"/>
              </a:ext>
            </a:extLst>
          </p:cNvPr>
          <p:cNvSpPr>
            <a:spLocks noGrp="1"/>
          </p:cNvSpPr>
          <p:nvPr>
            <p:ph type="dt" sz="half" idx="10"/>
          </p:nvPr>
        </p:nvSpPr>
        <p:spPr/>
        <p:txBody>
          <a:bodyPr/>
          <a:lstStyle/>
          <a:p>
            <a:r>
              <a:rPr lang="en-US"/>
              <a:t>2018-11-05</a:t>
            </a:r>
          </a:p>
        </p:txBody>
      </p:sp>
      <p:sp>
        <p:nvSpPr>
          <p:cNvPr id="3" name="Footer Placeholder 2">
            <a:extLst>
              <a:ext uri="{FF2B5EF4-FFF2-40B4-BE49-F238E27FC236}">
                <a16:creationId xmlns:a16="http://schemas.microsoft.com/office/drawing/2014/main" id="{ADE3B6EC-A9EC-43FF-9E3F-B67F548CF733}"/>
              </a:ext>
            </a:extLst>
          </p:cNvPr>
          <p:cNvSpPr>
            <a:spLocks noGrp="1"/>
          </p:cNvSpPr>
          <p:nvPr>
            <p:ph type="ftr" sz="quarter" idx="11"/>
          </p:nvPr>
        </p:nvSpPr>
        <p:spPr/>
        <p:txBody>
          <a:bodyPr/>
          <a:lstStyle/>
          <a:p>
            <a:r>
              <a:rPr lang="en-US"/>
              <a:t>Bauer Sandro</a:t>
            </a:r>
          </a:p>
        </p:txBody>
      </p:sp>
      <p:sp>
        <p:nvSpPr>
          <p:cNvPr id="4" name="Slide Number Placeholder 3">
            <a:extLst>
              <a:ext uri="{FF2B5EF4-FFF2-40B4-BE49-F238E27FC236}">
                <a16:creationId xmlns:a16="http://schemas.microsoft.com/office/drawing/2014/main" id="{415BE414-D342-496A-BE8D-AB3876C7B33D}"/>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2113910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E8979-369B-4C8B-9021-2B0F65A86F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2EF0F9-B14C-475C-9AF1-D05047869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D58063-C7FE-4BDF-8694-E34FA5656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7A939C-A5E7-4C43-AADD-C2B40618F035}"/>
              </a:ext>
            </a:extLst>
          </p:cNvPr>
          <p:cNvSpPr>
            <a:spLocks noGrp="1"/>
          </p:cNvSpPr>
          <p:nvPr>
            <p:ph type="dt" sz="half" idx="10"/>
          </p:nvPr>
        </p:nvSpPr>
        <p:spPr/>
        <p:txBody>
          <a:bodyPr/>
          <a:lstStyle/>
          <a:p>
            <a:r>
              <a:rPr lang="en-US"/>
              <a:t>2018-11-05</a:t>
            </a:r>
          </a:p>
        </p:txBody>
      </p:sp>
      <p:sp>
        <p:nvSpPr>
          <p:cNvPr id="6" name="Footer Placeholder 5">
            <a:extLst>
              <a:ext uri="{FF2B5EF4-FFF2-40B4-BE49-F238E27FC236}">
                <a16:creationId xmlns:a16="http://schemas.microsoft.com/office/drawing/2014/main" id="{18490D24-33AD-4174-AFE5-F45E690C2AD4}"/>
              </a:ext>
            </a:extLst>
          </p:cNvPr>
          <p:cNvSpPr>
            <a:spLocks noGrp="1"/>
          </p:cNvSpPr>
          <p:nvPr>
            <p:ph type="ftr" sz="quarter" idx="11"/>
          </p:nvPr>
        </p:nvSpPr>
        <p:spPr/>
        <p:txBody>
          <a:bodyPr/>
          <a:lstStyle/>
          <a:p>
            <a:r>
              <a:rPr lang="en-US"/>
              <a:t>Bauer Sandro</a:t>
            </a:r>
          </a:p>
        </p:txBody>
      </p:sp>
      <p:sp>
        <p:nvSpPr>
          <p:cNvPr id="7" name="Slide Number Placeholder 6">
            <a:extLst>
              <a:ext uri="{FF2B5EF4-FFF2-40B4-BE49-F238E27FC236}">
                <a16:creationId xmlns:a16="http://schemas.microsoft.com/office/drawing/2014/main" id="{1D1ACE38-FD87-456D-B182-870C7A1874A5}"/>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2285553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53119-5C3D-4A4F-A9E3-31EA1AD7F4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26E0B9-E9F1-43BF-AEB4-C2E1D7AE9F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CC0B13-270B-434C-94C1-BFEC7CF73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E89052-1B50-4703-8524-AD2D56BB53DA}"/>
              </a:ext>
            </a:extLst>
          </p:cNvPr>
          <p:cNvSpPr>
            <a:spLocks noGrp="1"/>
          </p:cNvSpPr>
          <p:nvPr>
            <p:ph type="dt" sz="half" idx="10"/>
          </p:nvPr>
        </p:nvSpPr>
        <p:spPr/>
        <p:txBody>
          <a:bodyPr/>
          <a:lstStyle/>
          <a:p>
            <a:r>
              <a:rPr lang="en-US"/>
              <a:t>2018-11-05</a:t>
            </a:r>
          </a:p>
        </p:txBody>
      </p:sp>
      <p:sp>
        <p:nvSpPr>
          <p:cNvPr id="6" name="Footer Placeholder 5">
            <a:extLst>
              <a:ext uri="{FF2B5EF4-FFF2-40B4-BE49-F238E27FC236}">
                <a16:creationId xmlns:a16="http://schemas.microsoft.com/office/drawing/2014/main" id="{D0D40148-96E9-4F44-87DE-41BC79AB7DCB}"/>
              </a:ext>
            </a:extLst>
          </p:cNvPr>
          <p:cNvSpPr>
            <a:spLocks noGrp="1"/>
          </p:cNvSpPr>
          <p:nvPr>
            <p:ph type="ftr" sz="quarter" idx="11"/>
          </p:nvPr>
        </p:nvSpPr>
        <p:spPr/>
        <p:txBody>
          <a:bodyPr/>
          <a:lstStyle/>
          <a:p>
            <a:r>
              <a:rPr lang="en-US"/>
              <a:t>Bauer Sandro</a:t>
            </a:r>
          </a:p>
        </p:txBody>
      </p:sp>
      <p:sp>
        <p:nvSpPr>
          <p:cNvPr id="7" name="Slide Number Placeholder 6">
            <a:extLst>
              <a:ext uri="{FF2B5EF4-FFF2-40B4-BE49-F238E27FC236}">
                <a16:creationId xmlns:a16="http://schemas.microsoft.com/office/drawing/2014/main" id="{C8B92B9B-2705-471E-AB0E-6DC064D2B870}"/>
              </a:ext>
            </a:extLst>
          </p:cNvPr>
          <p:cNvSpPr>
            <a:spLocks noGrp="1"/>
          </p:cNvSpPr>
          <p:nvPr>
            <p:ph type="sldNum" sz="quarter" idx="12"/>
          </p:nvPr>
        </p:nvSpPr>
        <p:spPr/>
        <p:txBody>
          <a:bodyPr/>
          <a:lstStyle/>
          <a:p>
            <a:fld id="{9B39403A-6636-4F4F-97DD-2FAAF472A277}" type="slidenum">
              <a:rPr lang="en-US" smtClean="0"/>
              <a:t>‹#›</a:t>
            </a:fld>
            <a:endParaRPr lang="en-US"/>
          </a:p>
        </p:txBody>
      </p:sp>
    </p:spTree>
    <p:extLst>
      <p:ext uri="{BB962C8B-B14F-4D97-AF65-F5344CB8AC3E}">
        <p14:creationId xmlns:p14="http://schemas.microsoft.com/office/powerpoint/2010/main" val="34215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F5353-A3C1-48A4-B2C9-0C9A7BD95F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16E717-2795-4E0B-B5E5-53D8AEA024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1B99E3-96F3-4363-A800-ED8D0EAEAE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2018-11-05</a:t>
            </a:r>
          </a:p>
        </p:txBody>
      </p:sp>
      <p:sp>
        <p:nvSpPr>
          <p:cNvPr id="5" name="Footer Placeholder 4">
            <a:extLst>
              <a:ext uri="{FF2B5EF4-FFF2-40B4-BE49-F238E27FC236}">
                <a16:creationId xmlns:a16="http://schemas.microsoft.com/office/drawing/2014/main" id="{7642739A-F920-49AE-BDA5-3206BAEAF6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Bauer Sandro</a:t>
            </a:r>
          </a:p>
        </p:txBody>
      </p:sp>
      <p:sp>
        <p:nvSpPr>
          <p:cNvPr id="6" name="Slide Number Placeholder 5">
            <a:extLst>
              <a:ext uri="{FF2B5EF4-FFF2-40B4-BE49-F238E27FC236}">
                <a16:creationId xmlns:a16="http://schemas.microsoft.com/office/drawing/2014/main" id="{E6D5E9B0-03D1-459D-9C8C-329FA5B507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9403A-6636-4F4F-97DD-2FAAF472A277}" type="slidenum">
              <a:rPr lang="en-US" smtClean="0"/>
              <a:t>‹#›</a:t>
            </a:fld>
            <a:endParaRPr lang="en-US"/>
          </a:p>
        </p:txBody>
      </p:sp>
    </p:spTree>
    <p:extLst>
      <p:ext uri="{BB962C8B-B14F-4D97-AF65-F5344CB8AC3E}">
        <p14:creationId xmlns:p14="http://schemas.microsoft.com/office/powerpoint/2010/main" val="1499780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yssec.rub.de/media/emma/veroeffentlichungen/2015/03/28/COOP-Oakland15.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ED19B-BA71-4706-A821-E2D8D4BD4C4C}"/>
              </a:ext>
            </a:extLst>
          </p:cNvPr>
          <p:cNvSpPr>
            <a:spLocks noGrp="1"/>
          </p:cNvSpPr>
          <p:nvPr>
            <p:ph type="ctrTitle"/>
          </p:nvPr>
        </p:nvSpPr>
        <p:spPr/>
        <p:txBody>
          <a:bodyPr/>
          <a:lstStyle/>
          <a:p>
            <a:r>
              <a:rPr lang="en-US" dirty="0"/>
              <a:t>Counterfeit Object-oriented Programming (COOP)</a:t>
            </a:r>
          </a:p>
        </p:txBody>
      </p:sp>
      <p:sp>
        <p:nvSpPr>
          <p:cNvPr id="3" name="Subtitle 2">
            <a:extLst>
              <a:ext uri="{FF2B5EF4-FFF2-40B4-BE49-F238E27FC236}">
                <a16:creationId xmlns:a16="http://schemas.microsoft.com/office/drawing/2014/main" id="{15F98682-D9D4-4462-8651-6104A1BAA959}"/>
              </a:ext>
            </a:extLst>
          </p:cNvPr>
          <p:cNvSpPr>
            <a:spLocks noGrp="1"/>
          </p:cNvSpPr>
          <p:nvPr>
            <p:ph type="subTitle" idx="1"/>
          </p:nvPr>
        </p:nvSpPr>
        <p:spPr/>
        <p:txBody>
          <a:bodyPr>
            <a:normAutofit lnSpcReduction="10000"/>
          </a:bodyPr>
          <a:lstStyle/>
          <a:p>
            <a:r>
              <a:rPr lang="en-US" dirty="0"/>
              <a:t>On the Difficulty of Preventing Code Reuse Attacks in C++ Applications</a:t>
            </a:r>
          </a:p>
          <a:p>
            <a:endParaRPr lang="en-US" dirty="0"/>
          </a:p>
          <a:p>
            <a:r>
              <a:rPr lang="en-US" dirty="0"/>
              <a:t>F. Schuster, T. </a:t>
            </a:r>
            <a:r>
              <a:rPr lang="en-US" dirty="0" err="1"/>
              <a:t>Tendyck</a:t>
            </a:r>
            <a:r>
              <a:rPr lang="en-US" dirty="0"/>
              <a:t>, C. </a:t>
            </a:r>
            <a:r>
              <a:rPr lang="en-US" dirty="0" err="1"/>
              <a:t>Liebcheny</a:t>
            </a:r>
            <a:r>
              <a:rPr lang="en-US" dirty="0"/>
              <a:t>, L. </a:t>
            </a:r>
            <a:r>
              <a:rPr lang="en-US" dirty="0" err="1"/>
              <a:t>Daviy</a:t>
            </a:r>
            <a:r>
              <a:rPr lang="en-US" dirty="0"/>
              <a:t>, A.-R. </a:t>
            </a:r>
            <a:r>
              <a:rPr lang="en-US" dirty="0" err="1"/>
              <a:t>Sadeghiy</a:t>
            </a:r>
            <a:r>
              <a:rPr lang="en-US" dirty="0"/>
              <a:t>, T. </a:t>
            </a:r>
            <a:r>
              <a:rPr lang="en-US" dirty="0" err="1"/>
              <a:t>Holz</a:t>
            </a:r>
            <a:r>
              <a:rPr lang="en-US" dirty="0"/>
              <a:t>. 2015</a:t>
            </a:r>
          </a:p>
        </p:txBody>
      </p:sp>
      <p:sp>
        <p:nvSpPr>
          <p:cNvPr id="4" name="Date Placeholder 3">
            <a:extLst>
              <a:ext uri="{FF2B5EF4-FFF2-40B4-BE49-F238E27FC236}">
                <a16:creationId xmlns:a16="http://schemas.microsoft.com/office/drawing/2014/main" id="{025C861E-6B3F-4FDF-AD9B-A0A9B882A230}"/>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527DD6EE-F86F-4C7E-99AB-D4B26F0F4C4C}"/>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D38784A0-1F42-4299-882E-380818091309}"/>
              </a:ext>
            </a:extLst>
          </p:cNvPr>
          <p:cNvSpPr>
            <a:spLocks noGrp="1"/>
          </p:cNvSpPr>
          <p:nvPr>
            <p:ph type="sldNum" sz="quarter" idx="12"/>
          </p:nvPr>
        </p:nvSpPr>
        <p:spPr/>
        <p:txBody>
          <a:bodyPr/>
          <a:lstStyle/>
          <a:p>
            <a:fld id="{9B39403A-6636-4F4F-97DD-2FAAF472A277}" type="slidenum">
              <a:rPr lang="en-US" smtClean="0"/>
              <a:t>1</a:t>
            </a:fld>
            <a:endParaRPr lang="en-US"/>
          </a:p>
        </p:txBody>
      </p:sp>
    </p:spTree>
    <p:extLst>
      <p:ext uri="{BB962C8B-B14F-4D97-AF65-F5344CB8AC3E}">
        <p14:creationId xmlns:p14="http://schemas.microsoft.com/office/powerpoint/2010/main" val="1640864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F6EE3DE-CDAF-42F0-8622-F8A003F80E00}"/>
              </a:ext>
            </a:extLst>
          </p:cNvPr>
          <p:cNvSpPr>
            <a:spLocks noGrp="1"/>
          </p:cNvSpPr>
          <p:nvPr>
            <p:ph type="title"/>
          </p:nvPr>
        </p:nvSpPr>
        <p:spPr/>
        <p:txBody>
          <a:bodyPr/>
          <a:lstStyle/>
          <a:p>
            <a:r>
              <a:rPr lang="en-US" dirty="0"/>
              <a:t>Main Loop Gadget (ML-G)</a:t>
            </a:r>
          </a:p>
        </p:txBody>
      </p:sp>
      <p:sp>
        <p:nvSpPr>
          <p:cNvPr id="11" name="Content Placeholder 10">
            <a:extLst>
              <a:ext uri="{FF2B5EF4-FFF2-40B4-BE49-F238E27FC236}">
                <a16:creationId xmlns:a16="http://schemas.microsoft.com/office/drawing/2014/main" id="{858E4848-639C-4843-8AE9-F1AE1DC3FBBB}"/>
              </a:ext>
            </a:extLst>
          </p:cNvPr>
          <p:cNvSpPr>
            <a:spLocks noGrp="1"/>
          </p:cNvSpPr>
          <p:nvPr>
            <p:ph idx="1"/>
          </p:nvPr>
        </p:nvSpPr>
        <p:spPr>
          <a:xfrm>
            <a:off x="838200" y="1825625"/>
            <a:ext cx="5257800" cy="4351338"/>
          </a:xfrm>
        </p:spPr>
        <p:txBody>
          <a:bodyPr>
            <a:normAutofit/>
          </a:bodyPr>
          <a:lstStyle/>
          <a:p>
            <a:r>
              <a:rPr lang="en-US" dirty="0"/>
              <a:t>Loop to call virtual functions repeatably.</a:t>
            </a:r>
          </a:p>
          <a:p>
            <a:r>
              <a:rPr lang="en-US" dirty="0"/>
              <a:t>Control flow in COOP</a:t>
            </a:r>
          </a:p>
        </p:txBody>
      </p:sp>
      <p:sp>
        <p:nvSpPr>
          <p:cNvPr id="7" name="Date Placeholder 6">
            <a:extLst>
              <a:ext uri="{FF2B5EF4-FFF2-40B4-BE49-F238E27FC236}">
                <a16:creationId xmlns:a16="http://schemas.microsoft.com/office/drawing/2014/main" id="{ECB8BC02-ACA0-450E-BDD6-62BC241EA4EF}"/>
              </a:ext>
            </a:extLst>
          </p:cNvPr>
          <p:cNvSpPr>
            <a:spLocks noGrp="1"/>
          </p:cNvSpPr>
          <p:nvPr>
            <p:ph type="dt" sz="half" idx="10"/>
          </p:nvPr>
        </p:nvSpPr>
        <p:spPr/>
        <p:txBody>
          <a:bodyPr/>
          <a:lstStyle/>
          <a:p>
            <a:r>
              <a:rPr lang="en-US" dirty="0"/>
              <a:t>2018-11-05</a:t>
            </a:r>
          </a:p>
        </p:txBody>
      </p:sp>
      <p:sp>
        <p:nvSpPr>
          <p:cNvPr id="8" name="Footer Placeholder 7">
            <a:extLst>
              <a:ext uri="{FF2B5EF4-FFF2-40B4-BE49-F238E27FC236}">
                <a16:creationId xmlns:a16="http://schemas.microsoft.com/office/drawing/2014/main" id="{F45CED34-F448-49EE-B445-C09BCC94EDB9}"/>
              </a:ext>
            </a:extLst>
          </p:cNvPr>
          <p:cNvSpPr>
            <a:spLocks noGrp="1"/>
          </p:cNvSpPr>
          <p:nvPr>
            <p:ph type="ftr" sz="quarter" idx="11"/>
          </p:nvPr>
        </p:nvSpPr>
        <p:spPr/>
        <p:txBody>
          <a:bodyPr/>
          <a:lstStyle/>
          <a:p>
            <a:r>
              <a:rPr lang="en-US"/>
              <a:t>Bauer Sandro</a:t>
            </a:r>
          </a:p>
        </p:txBody>
      </p:sp>
      <p:sp>
        <p:nvSpPr>
          <p:cNvPr id="9" name="Slide Number Placeholder 8">
            <a:extLst>
              <a:ext uri="{FF2B5EF4-FFF2-40B4-BE49-F238E27FC236}">
                <a16:creationId xmlns:a16="http://schemas.microsoft.com/office/drawing/2014/main" id="{B8AFC5F1-B969-4EBF-82E5-31A03173B511}"/>
              </a:ext>
            </a:extLst>
          </p:cNvPr>
          <p:cNvSpPr>
            <a:spLocks noGrp="1"/>
          </p:cNvSpPr>
          <p:nvPr>
            <p:ph type="sldNum" sz="quarter" idx="12"/>
          </p:nvPr>
        </p:nvSpPr>
        <p:spPr/>
        <p:txBody>
          <a:bodyPr/>
          <a:lstStyle/>
          <a:p>
            <a:fld id="{9B39403A-6636-4F4F-97DD-2FAAF472A277}" type="slidenum">
              <a:rPr lang="en-US" smtClean="0"/>
              <a:t>10</a:t>
            </a:fld>
            <a:endParaRPr lang="en-US"/>
          </a:p>
        </p:txBody>
      </p:sp>
      <p:sp>
        <p:nvSpPr>
          <p:cNvPr id="12" name="Rectangle 11">
            <a:extLst>
              <a:ext uri="{FF2B5EF4-FFF2-40B4-BE49-F238E27FC236}">
                <a16:creationId xmlns:a16="http://schemas.microsoft.com/office/drawing/2014/main" id="{7CB5F4CF-EA67-46CF-9417-7FA90C80E466}"/>
              </a:ext>
            </a:extLst>
          </p:cNvPr>
          <p:cNvSpPr/>
          <p:nvPr/>
        </p:nvSpPr>
        <p:spPr>
          <a:xfrm>
            <a:off x="6381750" y="1825625"/>
            <a:ext cx="6096000" cy="4524315"/>
          </a:xfrm>
          <a:prstGeom prst="rect">
            <a:avLst/>
          </a:prstGeom>
        </p:spPr>
        <p:txBody>
          <a:bodyPr>
            <a:spAutoFit/>
          </a:bodyPr>
          <a:lstStyle/>
          <a:p>
            <a:r>
              <a:rPr lang="en-US" sz="1600" dirty="0">
                <a:solidFill>
                  <a:srgbClr val="0000FF"/>
                </a:solidFill>
                <a:latin typeface="Consolas" panose="020B0609020204030204" pitchFamily="49" charset="0"/>
              </a:rPr>
              <a:t>class </a:t>
            </a:r>
            <a:r>
              <a:rPr lang="en-US" sz="1600" dirty="0">
                <a:solidFill>
                  <a:srgbClr val="2B92B0"/>
                </a:solidFill>
                <a:latin typeface="Consolas" panose="020B0609020204030204" pitchFamily="49" charset="0"/>
              </a:rPr>
              <a:t>Student </a:t>
            </a:r>
            <a:r>
              <a:rPr lang="en-US" sz="1600" dirty="0">
                <a:solidFill>
                  <a:srgbClr val="000000"/>
                </a:solidFill>
                <a:latin typeface="Consolas" panose="020B0609020204030204" pitchFamily="49" charset="0"/>
              </a:rPr>
              <a:t>{</a:t>
            </a:r>
          </a:p>
          <a:p>
            <a:r>
              <a:rPr lang="en-US" sz="1600" dirty="0">
                <a:solidFill>
                  <a:srgbClr val="0000FF"/>
                </a:solidFill>
                <a:latin typeface="Consolas" panose="020B0609020204030204" pitchFamily="49" charset="0"/>
              </a:rPr>
              <a:t>public</a:t>
            </a:r>
            <a:r>
              <a:rPr lang="en-US" sz="1600" dirty="0">
                <a:solidFill>
                  <a:srgbClr val="000000"/>
                </a:solidFill>
                <a:latin typeface="Consolas" panose="020B0609020204030204" pitchFamily="49" charset="0"/>
              </a:rPr>
              <a:t>:</a:t>
            </a:r>
          </a:p>
          <a:p>
            <a:r>
              <a:rPr lang="en-US" sz="1600" dirty="0">
                <a:solidFill>
                  <a:srgbClr val="0000FF"/>
                </a:solidFill>
                <a:latin typeface="Consolas" panose="020B0609020204030204" pitchFamily="49" charset="0"/>
              </a:rPr>
              <a:t>    virtual void </a:t>
            </a:r>
            <a:r>
              <a:rPr lang="en-US" sz="1600" dirty="0" err="1">
                <a:solidFill>
                  <a:srgbClr val="000000"/>
                </a:solidFill>
                <a:latin typeface="Consolas" panose="020B0609020204030204" pitchFamily="49" charset="0"/>
              </a:rPr>
              <a:t>incCourseCount</a:t>
            </a:r>
            <a:r>
              <a:rPr lang="en-US" sz="1600" dirty="0">
                <a:solidFill>
                  <a:srgbClr val="000000"/>
                </a:solidFill>
                <a:latin typeface="Consolas" panose="020B0609020204030204" pitchFamily="49" charset="0"/>
              </a:rPr>
              <a:t>() = 0;</a:t>
            </a:r>
          </a:p>
          <a:p>
            <a:r>
              <a:rPr lang="en-US" sz="1600" dirty="0">
                <a:solidFill>
                  <a:srgbClr val="0000FF"/>
                </a:solidFill>
                <a:latin typeface="Consolas" panose="020B0609020204030204" pitchFamily="49" charset="0"/>
              </a:rPr>
              <a:t>    virtual void </a:t>
            </a:r>
            <a:r>
              <a:rPr lang="en-US" sz="1600" dirty="0" err="1">
                <a:solidFill>
                  <a:srgbClr val="000000"/>
                </a:solidFill>
                <a:latin typeface="Consolas" panose="020B0609020204030204" pitchFamily="49" charset="0"/>
              </a:rPr>
              <a:t>decCourseCount</a:t>
            </a:r>
            <a:r>
              <a:rPr lang="en-US" sz="1600" dirty="0">
                <a:solidFill>
                  <a:srgbClr val="000000"/>
                </a:solidFill>
                <a:latin typeface="Consolas" panose="020B0609020204030204" pitchFamily="49" charset="0"/>
              </a:rPr>
              <a:t>() = 0;</a:t>
            </a:r>
          </a:p>
          <a:p>
            <a:r>
              <a:rPr lang="en-US" sz="1600" dirty="0">
                <a:solidFill>
                  <a:srgbClr val="000000"/>
                </a:solidFill>
                <a:latin typeface="Consolas" panose="020B0609020204030204" pitchFamily="49" charset="0"/>
              </a:rPr>
              <a:t>};</a:t>
            </a:r>
          </a:p>
          <a:p>
            <a:endParaRPr lang="en-US" sz="1600" dirty="0">
              <a:solidFill>
                <a:srgbClr val="000000"/>
              </a:solidFill>
              <a:latin typeface="Consolas" panose="020B0609020204030204" pitchFamily="49" charset="0"/>
            </a:endParaRPr>
          </a:p>
          <a:p>
            <a:r>
              <a:rPr lang="en-US" sz="1600" dirty="0">
                <a:solidFill>
                  <a:srgbClr val="0000FF"/>
                </a:solidFill>
                <a:latin typeface="Consolas" panose="020B0609020204030204" pitchFamily="49" charset="0"/>
              </a:rPr>
              <a:t>class </a:t>
            </a:r>
            <a:r>
              <a:rPr lang="en-US" sz="1600" dirty="0">
                <a:solidFill>
                  <a:srgbClr val="2B92B0"/>
                </a:solidFill>
                <a:latin typeface="Consolas" panose="020B0609020204030204" pitchFamily="49" charset="0"/>
              </a:rPr>
              <a:t>Course </a:t>
            </a:r>
            <a:r>
              <a:rPr lang="en-US" sz="1600" dirty="0">
                <a:solidFill>
                  <a:srgbClr val="000000"/>
                </a:solidFill>
                <a:latin typeface="Consolas" panose="020B0609020204030204" pitchFamily="49" charset="0"/>
              </a:rPr>
              <a:t>{</a:t>
            </a:r>
          </a:p>
          <a:p>
            <a:r>
              <a:rPr lang="en-US" sz="1600" dirty="0">
                <a:solidFill>
                  <a:srgbClr val="0000FF"/>
                </a:solidFill>
                <a:latin typeface="Consolas" panose="020B0609020204030204" pitchFamily="49" charset="0"/>
              </a:rPr>
              <a:t>private</a:t>
            </a:r>
            <a:r>
              <a:rPr lang="en-US" sz="1600" dirty="0">
                <a:solidFill>
                  <a:srgbClr val="000000"/>
                </a:solidFill>
                <a:latin typeface="Consolas" panose="020B0609020204030204" pitchFamily="49" charset="0"/>
              </a:rPr>
              <a:t>:</a:t>
            </a:r>
          </a:p>
          <a:p>
            <a:r>
              <a:rPr lang="en-US" sz="1600" dirty="0">
                <a:solidFill>
                  <a:srgbClr val="2B92B0"/>
                </a:solidFill>
                <a:latin typeface="Consolas" panose="020B0609020204030204" pitchFamily="49" charset="0"/>
              </a:rPr>
              <a:t>    Student </a:t>
            </a:r>
            <a:r>
              <a:rPr lang="en-US" sz="1600" dirty="0">
                <a:solidFill>
                  <a:srgbClr val="000000"/>
                </a:solidFill>
                <a:latin typeface="Consolas" panose="020B0609020204030204" pitchFamily="49" charset="0"/>
              </a:rPr>
              <a:t>**students;</a:t>
            </a:r>
          </a:p>
          <a:p>
            <a:r>
              <a:rPr lang="en-US" sz="1600" dirty="0">
                <a:solidFill>
                  <a:srgbClr val="2B92B0"/>
                </a:solidFill>
                <a:latin typeface="Consolas" panose="020B0609020204030204" pitchFamily="49" charset="0"/>
              </a:rPr>
              <a:t>    </a:t>
            </a:r>
            <a:r>
              <a:rPr lang="en-US" sz="1600" dirty="0" err="1">
                <a:solidFill>
                  <a:srgbClr val="2B92B0"/>
                </a:solidFill>
                <a:latin typeface="Consolas" panose="020B0609020204030204" pitchFamily="49" charset="0"/>
              </a:rPr>
              <a:t>size_t</a:t>
            </a:r>
            <a:r>
              <a:rPr lang="en-US" sz="1600" dirty="0">
                <a:solidFill>
                  <a:srgbClr val="2B92B0"/>
                </a:solidFill>
                <a:latin typeface="Consolas" panose="020B0609020204030204" pitchFamily="49" charset="0"/>
              </a:rPr>
              <a:t> </a:t>
            </a:r>
            <a:r>
              <a:rPr lang="en-US" sz="1600" dirty="0" err="1">
                <a:solidFill>
                  <a:srgbClr val="000000"/>
                </a:solidFill>
                <a:latin typeface="Consolas" panose="020B0609020204030204" pitchFamily="49" charset="0"/>
              </a:rPr>
              <a:t>nStudents</a:t>
            </a:r>
            <a:r>
              <a:rPr lang="en-US" sz="1600" dirty="0">
                <a:solidFill>
                  <a:srgbClr val="000000"/>
                </a:solidFill>
                <a:latin typeface="Consolas" panose="020B0609020204030204" pitchFamily="49" charset="0"/>
              </a:rPr>
              <a:t>;</a:t>
            </a:r>
          </a:p>
          <a:p>
            <a:r>
              <a:rPr lang="en-US" sz="1600" dirty="0">
                <a:solidFill>
                  <a:srgbClr val="0000FF"/>
                </a:solidFill>
                <a:latin typeface="Consolas" panose="020B0609020204030204" pitchFamily="49" charset="0"/>
              </a:rPr>
              <a:t>public</a:t>
            </a:r>
            <a:r>
              <a:rPr lang="en-US" sz="1600" dirty="0">
                <a:solidFill>
                  <a:srgbClr val="000000"/>
                </a:solidFill>
                <a:latin typeface="Consolas" panose="020B0609020204030204" pitchFamily="49" charset="0"/>
              </a:rPr>
              <a:t>:</a:t>
            </a:r>
          </a:p>
          <a:p>
            <a:r>
              <a:rPr lang="en-US" sz="1600" dirty="0">
                <a:solidFill>
                  <a:srgbClr val="008100"/>
                </a:solidFill>
                <a:latin typeface="Consolas" panose="020B0609020204030204" pitchFamily="49" charset="0"/>
              </a:rPr>
              <a:t>    /* ... */</a:t>
            </a:r>
          </a:p>
          <a:p>
            <a:r>
              <a:rPr lang="en-US" sz="1600" dirty="0">
                <a:solidFill>
                  <a:srgbClr val="0000FF"/>
                </a:solidFill>
                <a:latin typeface="Consolas" panose="020B0609020204030204" pitchFamily="49" charset="0"/>
              </a:rPr>
              <a:t>    virtual </a:t>
            </a:r>
            <a:r>
              <a:rPr lang="en-US" sz="1600" b="1" dirty="0">
                <a:solidFill>
                  <a:srgbClr val="000000"/>
                </a:solidFill>
                <a:latin typeface="Consolas" panose="020B0609020204030204" pitchFamily="49" charset="0"/>
              </a:rPr>
              <a:t>~Course</a:t>
            </a:r>
            <a:r>
              <a:rPr lang="en-US" sz="1600" dirty="0">
                <a:solidFill>
                  <a:srgbClr val="000000"/>
                </a:solidFill>
                <a:latin typeface="Consolas" panose="020B0609020204030204" pitchFamily="49" charset="0"/>
              </a:rPr>
              <a:t>() {</a:t>
            </a:r>
          </a:p>
          <a:p>
            <a:r>
              <a:rPr lang="nn-NO" sz="1600" dirty="0">
                <a:solidFill>
                  <a:srgbClr val="0000FF"/>
                </a:solidFill>
                <a:latin typeface="Consolas" panose="020B0609020204030204" pitchFamily="49" charset="0"/>
              </a:rPr>
              <a:t>        for </a:t>
            </a:r>
            <a:r>
              <a:rPr lang="nn-NO" sz="1600" dirty="0">
                <a:solidFill>
                  <a:srgbClr val="000000"/>
                </a:solidFill>
                <a:latin typeface="Consolas" panose="020B0609020204030204" pitchFamily="49" charset="0"/>
              </a:rPr>
              <a:t>(</a:t>
            </a:r>
            <a:r>
              <a:rPr lang="nn-NO" sz="1600" dirty="0">
                <a:solidFill>
                  <a:srgbClr val="2B92B0"/>
                </a:solidFill>
                <a:latin typeface="Consolas" panose="020B0609020204030204" pitchFamily="49" charset="0"/>
              </a:rPr>
              <a:t>size_t </a:t>
            </a:r>
            <a:r>
              <a:rPr lang="nn-NO" sz="1600" dirty="0">
                <a:solidFill>
                  <a:srgbClr val="000000"/>
                </a:solidFill>
                <a:latin typeface="Consolas" panose="020B0609020204030204" pitchFamily="49" charset="0"/>
              </a:rPr>
              <a:t>i = 0; i &lt; nStudents; i++)</a:t>
            </a:r>
          </a:p>
          <a:p>
            <a:r>
              <a:rPr lang="en-US" sz="1600" dirty="0">
                <a:solidFill>
                  <a:srgbClr val="000000"/>
                </a:solidFill>
                <a:latin typeface="Consolas" panose="020B0609020204030204" pitchFamily="49" charset="0"/>
              </a:rPr>
              <a:t>            students[</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]-&gt;</a:t>
            </a:r>
            <a:r>
              <a:rPr lang="en-US" sz="1600" dirty="0" err="1">
                <a:solidFill>
                  <a:srgbClr val="000000"/>
                </a:solidFill>
                <a:latin typeface="Consolas" panose="020B0609020204030204" pitchFamily="49" charset="0"/>
              </a:rPr>
              <a:t>decCourseCount</a:t>
            </a:r>
            <a:r>
              <a:rPr lang="en-US" sz="1600" dirty="0">
                <a:solidFill>
                  <a:srgbClr val="000000"/>
                </a:solidFill>
                <a:latin typeface="Consolas" panose="020B0609020204030204" pitchFamily="49" charset="0"/>
              </a:rPr>
              <a:t>();</a:t>
            </a:r>
          </a:p>
          <a:p>
            <a:r>
              <a:rPr lang="en-US" sz="1600" dirty="0">
                <a:solidFill>
                  <a:srgbClr val="0000FF"/>
                </a:solidFill>
                <a:latin typeface="Consolas" panose="020B0609020204030204" pitchFamily="49" charset="0"/>
              </a:rPr>
              <a:t>        delete </a:t>
            </a:r>
            <a:r>
              <a:rPr lang="en-US" sz="1600" dirty="0">
                <a:solidFill>
                  <a:srgbClr val="000000"/>
                </a:solidFill>
                <a:latin typeface="Consolas" panose="020B0609020204030204" pitchFamily="49" charset="0"/>
              </a:rPr>
              <a:t>students;</a:t>
            </a:r>
          </a:p>
          <a:p>
            <a:r>
              <a:rPr lang="en-US" sz="1600" dirty="0">
                <a:solidFill>
                  <a:srgbClr val="000000"/>
                </a:solidFill>
                <a:latin typeface="Consolas" panose="020B0609020204030204" pitchFamily="49" charset="0"/>
              </a:rPr>
              <a:t>    }</a:t>
            </a:r>
          </a:p>
          <a:p>
            <a:r>
              <a:rPr lang="en-US" sz="1600" dirty="0">
                <a:solidFill>
                  <a:srgbClr val="000000"/>
                </a:solidFill>
                <a:latin typeface="Consolas" panose="020B0609020204030204" pitchFamily="49" charset="0"/>
              </a:rPr>
              <a:t>};</a:t>
            </a:r>
            <a:endParaRPr lang="en-US" sz="4400" dirty="0">
              <a:latin typeface="Consolas" panose="020B0609020204030204" pitchFamily="49" charset="0"/>
            </a:endParaRPr>
          </a:p>
        </p:txBody>
      </p:sp>
      <p:sp>
        <p:nvSpPr>
          <p:cNvPr id="15" name="Rectangle 14">
            <a:extLst>
              <a:ext uri="{FF2B5EF4-FFF2-40B4-BE49-F238E27FC236}">
                <a16:creationId xmlns:a16="http://schemas.microsoft.com/office/drawing/2014/main" id="{D6175B46-2DF5-479B-B604-7ABB742CD596}"/>
              </a:ext>
            </a:extLst>
          </p:cNvPr>
          <p:cNvSpPr/>
          <p:nvPr/>
        </p:nvSpPr>
        <p:spPr>
          <a:xfrm>
            <a:off x="6857999" y="4795490"/>
            <a:ext cx="4867275" cy="130051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b="1" dirty="0">
              <a:solidFill>
                <a:schemeClr val="tx1"/>
              </a:solidFill>
            </a:endParaRPr>
          </a:p>
          <a:p>
            <a:pPr algn="r"/>
            <a:endParaRPr lang="en-US" b="1" dirty="0">
              <a:solidFill>
                <a:schemeClr val="tx1"/>
              </a:solidFill>
            </a:endParaRPr>
          </a:p>
          <a:p>
            <a:pPr algn="r"/>
            <a:endParaRPr lang="en-US" b="1" dirty="0">
              <a:solidFill>
                <a:schemeClr val="tx1"/>
              </a:solidFill>
            </a:endParaRPr>
          </a:p>
          <a:p>
            <a:pPr algn="r"/>
            <a:r>
              <a:rPr lang="en-US" b="1" dirty="0">
                <a:solidFill>
                  <a:schemeClr val="tx1"/>
                </a:solidFill>
              </a:rPr>
              <a:t>ML-G</a:t>
            </a:r>
          </a:p>
        </p:txBody>
      </p:sp>
      <p:sp>
        <p:nvSpPr>
          <p:cNvPr id="16" name="Rectangle 15">
            <a:extLst>
              <a:ext uri="{FF2B5EF4-FFF2-40B4-BE49-F238E27FC236}">
                <a16:creationId xmlns:a16="http://schemas.microsoft.com/office/drawing/2014/main" id="{6F08946F-E486-4813-8582-5C96C2E0B87B}"/>
              </a:ext>
            </a:extLst>
          </p:cNvPr>
          <p:cNvSpPr/>
          <p:nvPr/>
        </p:nvSpPr>
        <p:spPr>
          <a:xfrm>
            <a:off x="1143000" y="4572764"/>
            <a:ext cx="1762125" cy="838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Main Loop </a:t>
            </a:r>
            <a:r>
              <a:rPr lang="en-US" dirty="0" err="1">
                <a:solidFill>
                  <a:schemeClr val="tx1"/>
                </a:solidFill>
              </a:rPr>
              <a:t>vfgadget</a:t>
            </a:r>
            <a:endParaRPr lang="en-US" dirty="0">
              <a:solidFill>
                <a:schemeClr val="tx1"/>
              </a:solidFill>
            </a:endParaRPr>
          </a:p>
        </p:txBody>
      </p:sp>
      <p:sp>
        <p:nvSpPr>
          <p:cNvPr id="17" name="Rectangle: Rounded Corners 16">
            <a:extLst>
              <a:ext uri="{FF2B5EF4-FFF2-40B4-BE49-F238E27FC236}">
                <a16:creationId xmlns:a16="http://schemas.microsoft.com/office/drawing/2014/main" id="{DF9EF59E-448D-4117-A997-D6D909688362}"/>
              </a:ext>
            </a:extLst>
          </p:cNvPr>
          <p:cNvSpPr/>
          <p:nvPr/>
        </p:nvSpPr>
        <p:spPr>
          <a:xfrm>
            <a:off x="1143001" y="3226502"/>
            <a:ext cx="1762124" cy="10191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Initial attacker-controlled </a:t>
            </a:r>
            <a:r>
              <a:rPr lang="en-US" dirty="0" err="1">
                <a:solidFill>
                  <a:schemeClr val="tx1"/>
                </a:solidFill>
              </a:rPr>
              <a:t>vcall</a:t>
            </a:r>
            <a:endParaRPr lang="en-US" dirty="0">
              <a:solidFill>
                <a:schemeClr val="tx1"/>
              </a:solidFill>
            </a:endParaRPr>
          </a:p>
        </p:txBody>
      </p:sp>
      <p:sp>
        <p:nvSpPr>
          <p:cNvPr id="20" name="Rectangle 19">
            <a:extLst>
              <a:ext uri="{FF2B5EF4-FFF2-40B4-BE49-F238E27FC236}">
                <a16:creationId xmlns:a16="http://schemas.microsoft.com/office/drawing/2014/main" id="{4EB5C9FD-F943-4D42-B8E6-F7E7DD1E6EE7}"/>
              </a:ext>
            </a:extLst>
          </p:cNvPr>
          <p:cNvSpPr/>
          <p:nvPr/>
        </p:nvSpPr>
        <p:spPr>
          <a:xfrm>
            <a:off x="3457575" y="4791702"/>
            <a:ext cx="1876425" cy="34856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vfgadget</a:t>
            </a:r>
            <a:r>
              <a:rPr lang="en-US" dirty="0">
                <a:solidFill>
                  <a:schemeClr val="tx1"/>
                </a:solidFill>
              </a:rPr>
              <a:t> #1</a:t>
            </a:r>
          </a:p>
        </p:txBody>
      </p:sp>
      <p:sp>
        <p:nvSpPr>
          <p:cNvPr id="21" name="Rectangle 20">
            <a:extLst>
              <a:ext uri="{FF2B5EF4-FFF2-40B4-BE49-F238E27FC236}">
                <a16:creationId xmlns:a16="http://schemas.microsoft.com/office/drawing/2014/main" id="{2D4FE316-683D-4E6F-ADEB-F65971ACEBE4}"/>
              </a:ext>
            </a:extLst>
          </p:cNvPr>
          <p:cNvSpPr/>
          <p:nvPr/>
        </p:nvSpPr>
        <p:spPr>
          <a:xfrm>
            <a:off x="3457575" y="5229959"/>
            <a:ext cx="1876425" cy="34856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vfgadget</a:t>
            </a:r>
            <a:r>
              <a:rPr lang="en-US" dirty="0">
                <a:solidFill>
                  <a:schemeClr val="tx1"/>
                </a:solidFill>
              </a:rPr>
              <a:t> #2</a:t>
            </a:r>
          </a:p>
        </p:txBody>
      </p:sp>
      <p:sp>
        <p:nvSpPr>
          <p:cNvPr id="22" name="Rectangle 21">
            <a:extLst>
              <a:ext uri="{FF2B5EF4-FFF2-40B4-BE49-F238E27FC236}">
                <a16:creationId xmlns:a16="http://schemas.microsoft.com/office/drawing/2014/main" id="{3180C2BC-061D-45D7-BA15-1B14A6CE4226}"/>
              </a:ext>
            </a:extLst>
          </p:cNvPr>
          <p:cNvSpPr/>
          <p:nvPr/>
        </p:nvSpPr>
        <p:spPr>
          <a:xfrm>
            <a:off x="3457575" y="5689220"/>
            <a:ext cx="1876425" cy="348563"/>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t>
            </a:r>
          </a:p>
        </p:txBody>
      </p:sp>
      <p:cxnSp>
        <p:nvCxnSpPr>
          <p:cNvPr id="19" name="Straight Arrow Connector 18">
            <a:extLst>
              <a:ext uri="{FF2B5EF4-FFF2-40B4-BE49-F238E27FC236}">
                <a16:creationId xmlns:a16="http://schemas.microsoft.com/office/drawing/2014/main" id="{B3BAB1F3-BCC7-4CE7-B276-E2D2D3C90573}"/>
              </a:ext>
            </a:extLst>
          </p:cNvPr>
          <p:cNvCxnSpPr>
            <a:cxnSpLocks/>
            <a:endCxn id="20" idx="1"/>
          </p:cNvCxnSpPr>
          <p:nvPr/>
        </p:nvCxnSpPr>
        <p:spPr>
          <a:xfrm flipV="1">
            <a:off x="2914650" y="4965984"/>
            <a:ext cx="542925" cy="402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B07B12D8-CE01-4FE4-8E7D-28D242314748}"/>
              </a:ext>
            </a:extLst>
          </p:cNvPr>
          <p:cNvCxnSpPr>
            <a:cxnSpLocks/>
            <a:endCxn id="21" idx="1"/>
          </p:cNvCxnSpPr>
          <p:nvPr/>
        </p:nvCxnSpPr>
        <p:spPr>
          <a:xfrm>
            <a:off x="2914650" y="5178686"/>
            <a:ext cx="542925" cy="22555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189A820C-3CDF-4600-A970-D07F251311A3}"/>
              </a:ext>
            </a:extLst>
          </p:cNvPr>
          <p:cNvCxnSpPr>
            <a:cxnSpLocks/>
            <a:endCxn id="22" idx="1"/>
          </p:cNvCxnSpPr>
          <p:nvPr/>
        </p:nvCxnSpPr>
        <p:spPr>
          <a:xfrm>
            <a:off x="2905125" y="5376465"/>
            <a:ext cx="552450" cy="48703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C410544-4BC3-478F-917D-DBC2B020DE82}"/>
              </a:ext>
            </a:extLst>
          </p:cNvPr>
          <p:cNvCxnSpPr>
            <a:cxnSpLocks/>
            <a:stCxn id="17" idx="2"/>
            <a:endCxn id="16" idx="0"/>
          </p:cNvCxnSpPr>
          <p:nvPr/>
        </p:nvCxnSpPr>
        <p:spPr>
          <a:xfrm>
            <a:off x="2024063" y="4245677"/>
            <a:ext cx="0" cy="32708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0D12A79-3A4B-49FB-B30E-B4905C33B82F}"/>
              </a:ext>
            </a:extLst>
          </p:cNvPr>
          <p:cNvCxnSpPr>
            <a:cxnSpLocks/>
          </p:cNvCxnSpPr>
          <p:nvPr/>
        </p:nvCxnSpPr>
        <p:spPr>
          <a:xfrm>
            <a:off x="2588419" y="4404965"/>
            <a:ext cx="0" cy="16779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862BCFC-E36C-483F-A91A-E0A248F1949F}"/>
              </a:ext>
            </a:extLst>
          </p:cNvPr>
          <p:cNvCxnSpPr>
            <a:cxnSpLocks/>
          </p:cNvCxnSpPr>
          <p:nvPr/>
        </p:nvCxnSpPr>
        <p:spPr>
          <a:xfrm flipV="1">
            <a:off x="2578895" y="4413477"/>
            <a:ext cx="631028" cy="64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7982D37-BF16-47F3-8726-5609318FD763}"/>
              </a:ext>
            </a:extLst>
          </p:cNvPr>
          <p:cNvCxnSpPr>
            <a:cxnSpLocks/>
          </p:cNvCxnSpPr>
          <p:nvPr/>
        </p:nvCxnSpPr>
        <p:spPr>
          <a:xfrm>
            <a:off x="2912269" y="4770411"/>
            <a:ext cx="31432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446BD00-AFA7-4351-B0BE-BF5601F0BB13}"/>
              </a:ext>
            </a:extLst>
          </p:cNvPr>
          <p:cNvCxnSpPr>
            <a:cxnSpLocks/>
          </p:cNvCxnSpPr>
          <p:nvPr/>
        </p:nvCxnSpPr>
        <p:spPr>
          <a:xfrm>
            <a:off x="3202779" y="4402584"/>
            <a:ext cx="9525" cy="3567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22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animBg="1"/>
      <p:bldP spid="21"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25213-E919-459E-A3B7-EDB165DA1928}"/>
              </a:ext>
            </a:extLst>
          </p:cNvPr>
          <p:cNvSpPr>
            <a:spLocks noGrp="1"/>
          </p:cNvSpPr>
          <p:nvPr>
            <p:ph type="title"/>
          </p:nvPr>
        </p:nvSpPr>
        <p:spPr/>
        <p:txBody>
          <a:bodyPr/>
          <a:lstStyle/>
          <a:p>
            <a:r>
              <a:rPr lang="en-US" dirty="0"/>
              <a:t>Counterfeit </a:t>
            </a:r>
            <a:r>
              <a:rPr lang="en-US" dirty="0" err="1"/>
              <a:t>vptrs</a:t>
            </a:r>
            <a:endParaRPr lang="en-US" dirty="0"/>
          </a:p>
        </p:txBody>
      </p:sp>
      <p:sp>
        <p:nvSpPr>
          <p:cNvPr id="3" name="Content Placeholder 2">
            <a:extLst>
              <a:ext uri="{FF2B5EF4-FFF2-40B4-BE49-F238E27FC236}">
                <a16:creationId xmlns:a16="http://schemas.microsoft.com/office/drawing/2014/main" id="{38B2E6FD-FA15-4E80-9177-F0F0FC9535D0}"/>
              </a:ext>
            </a:extLst>
          </p:cNvPr>
          <p:cNvSpPr>
            <a:spLocks noGrp="1"/>
          </p:cNvSpPr>
          <p:nvPr>
            <p:ph idx="1"/>
          </p:nvPr>
        </p:nvSpPr>
        <p:spPr/>
        <p:txBody>
          <a:bodyPr>
            <a:normAutofit/>
          </a:bodyPr>
          <a:lstStyle/>
          <a:p>
            <a:r>
              <a:rPr lang="en-US" dirty="0"/>
              <a:t>Control and data flow in a COOP attack should resemble those of a regular C++ program.</a:t>
            </a:r>
          </a:p>
          <a:p>
            <a:pPr marL="0" indent="0">
              <a:buNone/>
            </a:pPr>
            <a:r>
              <a:rPr lang="en-US" dirty="0">
                <a:sym typeface="Wingdings" panose="05000000000000000000" pitchFamily="2" charset="2"/>
              </a:rPr>
              <a:t> </a:t>
            </a:r>
            <a:r>
              <a:rPr lang="en-US" dirty="0"/>
              <a:t>Avoid introducing fake </a:t>
            </a:r>
            <a:r>
              <a:rPr lang="en-US" dirty="0" err="1"/>
              <a:t>vtables</a:t>
            </a:r>
            <a:r>
              <a:rPr lang="en-US" dirty="0"/>
              <a:t>, reuse existing ones.</a:t>
            </a:r>
          </a:p>
          <a:p>
            <a:r>
              <a:rPr lang="en-US" dirty="0" err="1"/>
              <a:t>Vptrs</a:t>
            </a:r>
            <a:r>
              <a:rPr lang="en-US" dirty="0"/>
              <a:t> of all counterfeit objects should point to the beginning of existing </a:t>
            </a:r>
            <a:r>
              <a:rPr lang="en-US" dirty="0" err="1"/>
              <a:t>vtables</a:t>
            </a:r>
            <a:r>
              <a:rPr lang="en-US" dirty="0"/>
              <a:t>.</a:t>
            </a:r>
          </a:p>
        </p:txBody>
      </p:sp>
      <p:sp>
        <p:nvSpPr>
          <p:cNvPr id="4" name="Date Placeholder 3">
            <a:extLst>
              <a:ext uri="{FF2B5EF4-FFF2-40B4-BE49-F238E27FC236}">
                <a16:creationId xmlns:a16="http://schemas.microsoft.com/office/drawing/2014/main" id="{A7F56AC3-3AE7-4AB1-9FCB-30B34F6B260E}"/>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B26F11B1-AD5B-4188-B3EC-0D7628F23DEB}"/>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2B78798C-04B3-4565-8900-B184E7FA8698}"/>
              </a:ext>
            </a:extLst>
          </p:cNvPr>
          <p:cNvSpPr>
            <a:spLocks noGrp="1"/>
          </p:cNvSpPr>
          <p:nvPr>
            <p:ph type="sldNum" sz="quarter" idx="12"/>
          </p:nvPr>
        </p:nvSpPr>
        <p:spPr/>
        <p:txBody>
          <a:bodyPr/>
          <a:lstStyle/>
          <a:p>
            <a:fld id="{9B39403A-6636-4F4F-97DD-2FAAF472A277}" type="slidenum">
              <a:rPr lang="en-US" smtClean="0"/>
              <a:t>11</a:t>
            </a:fld>
            <a:endParaRPr lang="en-US"/>
          </a:p>
        </p:txBody>
      </p:sp>
    </p:spTree>
    <p:extLst>
      <p:ext uri="{BB962C8B-B14F-4D97-AF65-F5344CB8AC3E}">
        <p14:creationId xmlns:p14="http://schemas.microsoft.com/office/powerpoint/2010/main" val="3135982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960DC-E424-47A0-932A-6A179472A524}"/>
              </a:ext>
            </a:extLst>
          </p:cNvPr>
          <p:cNvSpPr>
            <a:spLocks noGrp="1"/>
          </p:cNvSpPr>
          <p:nvPr>
            <p:ph type="title"/>
          </p:nvPr>
        </p:nvSpPr>
        <p:spPr/>
        <p:txBody>
          <a:bodyPr>
            <a:normAutofit/>
          </a:bodyPr>
          <a:lstStyle/>
          <a:p>
            <a:r>
              <a:rPr lang="en-US" dirty="0"/>
              <a:t>Overlapping Counterfeit Gadgets, Arithmetic Gadget and Writing Gadget</a:t>
            </a:r>
          </a:p>
        </p:txBody>
      </p:sp>
      <p:sp>
        <p:nvSpPr>
          <p:cNvPr id="4" name="Date Placeholder 3">
            <a:extLst>
              <a:ext uri="{FF2B5EF4-FFF2-40B4-BE49-F238E27FC236}">
                <a16:creationId xmlns:a16="http://schemas.microsoft.com/office/drawing/2014/main" id="{FE76F649-7FC7-48B7-A656-CDF5A03E40D3}"/>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67D7DF60-28C1-4DC2-8E6F-C6F3218D2FC7}"/>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5FCEC0C0-BFBF-44C2-8D34-239F81511C39}"/>
              </a:ext>
            </a:extLst>
          </p:cNvPr>
          <p:cNvSpPr>
            <a:spLocks noGrp="1"/>
          </p:cNvSpPr>
          <p:nvPr>
            <p:ph type="sldNum" sz="quarter" idx="12"/>
          </p:nvPr>
        </p:nvSpPr>
        <p:spPr/>
        <p:txBody>
          <a:bodyPr/>
          <a:lstStyle/>
          <a:p>
            <a:fld id="{9B39403A-6636-4F4F-97DD-2FAAF472A277}" type="slidenum">
              <a:rPr lang="en-US" smtClean="0"/>
              <a:t>12</a:t>
            </a:fld>
            <a:endParaRPr lang="en-US"/>
          </a:p>
        </p:txBody>
      </p:sp>
      <p:sp>
        <p:nvSpPr>
          <p:cNvPr id="7" name="Rectangle 6">
            <a:extLst>
              <a:ext uri="{FF2B5EF4-FFF2-40B4-BE49-F238E27FC236}">
                <a16:creationId xmlns:a16="http://schemas.microsoft.com/office/drawing/2014/main" id="{6A10CEA6-A6AC-4EE1-A222-C6AA66FCD599}"/>
              </a:ext>
            </a:extLst>
          </p:cNvPr>
          <p:cNvSpPr/>
          <p:nvPr/>
        </p:nvSpPr>
        <p:spPr>
          <a:xfrm>
            <a:off x="6409203" y="1538584"/>
            <a:ext cx="6096000" cy="4832092"/>
          </a:xfrm>
          <a:prstGeom prst="rect">
            <a:avLst/>
          </a:prstGeom>
        </p:spPr>
        <p:txBody>
          <a:bodyPr>
            <a:spAutoFit/>
          </a:bodyPr>
          <a:lstStyle/>
          <a:p>
            <a:r>
              <a:rPr lang="en-US" sz="1400" dirty="0">
                <a:solidFill>
                  <a:srgbClr val="0000FF"/>
                </a:solidFill>
                <a:latin typeface="Consolas" panose="020B0609020204030204" pitchFamily="49" charset="0"/>
              </a:rPr>
              <a:t>class </a:t>
            </a:r>
            <a:r>
              <a:rPr lang="en-US" sz="1400" dirty="0">
                <a:solidFill>
                  <a:srgbClr val="2B92B0"/>
                </a:solidFill>
                <a:latin typeface="Consolas" panose="020B0609020204030204" pitchFamily="49" charset="0"/>
              </a:rPr>
              <a:t>Exam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private</a:t>
            </a:r>
            <a:r>
              <a:rPr lang="en-US" sz="1400" dirty="0">
                <a:solidFill>
                  <a:srgbClr val="000000"/>
                </a:solidFill>
                <a:latin typeface="Consolas" panose="020B0609020204030204" pitchFamily="49" charset="0"/>
              </a:rPr>
              <a:t>:</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err="1">
                <a:solidFill>
                  <a:srgbClr val="000000"/>
                </a:solidFill>
                <a:latin typeface="Consolas" panose="020B0609020204030204" pitchFamily="49" charset="0"/>
              </a:rPr>
              <a:t>scoreA</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scoreB</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scoreC</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public</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char </a:t>
            </a:r>
            <a:r>
              <a:rPr lang="en-US" sz="1400" dirty="0">
                <a:solidFill>
                  <a:srgbClr val="000000"/>
                </a:solidFill>
                <a:latin typeface="Consolas" panose="020B0609020204030204" pitchFamily="49" charset="0"/>
              </a:rPr>
              <a:t>*topic;</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a:solidFill>
                  <a:srgbClr val="000000"/>
                </a:solidFill>
                <a:latin typeface="Consolas" panose="020B0609020204030204" pitchFamily="49" charset="0"/>
              </a:rPr>
              <a:t>score;</a:t>
            </a:r>
          </a:p>
          <a:p>
            <a:r>
              <a:rPr lang="en-US" sz="1400" dirty="0">
                <a:solidFill>
                  <a:srgbClr val="0000FF"/>
                </a:solidFill>
                <a:latin typeface="Consolas" panose="020B0609020204030204" pitchFamily="49" charset="0"/>
              </a:rPr>
              <a:t>    virtual void </a:t>
            </a:r>
            <a:r>
              <a:rPr lang="en-US" sz="1400" b="1" dirty="0" err="1">
                <a:solidFill>
                  <a:srgbClr val="000000"/>
                </a:solidFill>
                <a:latin typeface="Consolas" panose="020B0609020204030204" pitchFamily="49" charset="0"/>
              </a:rPr>
              <a:t>updateAbsoluteScore</a:t>
            </a:r>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        score = </a:t>
            </a:r>
            <a:r>
              <a:rPr lang="en-US" sz="1400" dirty="0" err="1">
                <a:solidFill>
                  <a:srgbClr val="000000"/>
                </a:solidFill>
                <a:latin typeface="Consolas" panose="020B0609020204030204" pitchFamily="49" charset="0"/>
              </a:rPr>
              <a:t>scoreA</a:t>
            </a:r>
            <a:r>
              <a:rPr lang="en-US" sz="1400" dirty="0">
                <a:solidFill>
                  <a:srgbClr val="000000"/>
                </a:solidFill>
                <a:latin typeface="Consolas" panose="020B0609020204030204" pitchFamily="49" charset="0"/>
              </a:rPr>
              <a:t> + </a:t>
            </a:r>
            <a:r>
              <a:rPr lang="en-US" sz="1400" dirty="0" err="1">
                <a:solidFill>
                  <a:srgbClr val="000000"/>
                </a:solidFill>
                <a:latin typeface="Consolas" panose="020B0609020204030204" pitchFamily="49" charset="0"/>
              </a:rPr>
              <a:t>scoreB</a:t>
            </a:r>
            <a:r>
              <a:rPr lang="en-US" sz="1400" dirty="0">
                <a:solidFill>
                  <a:srgbClr val="000000"/>
                </a:solidFill>
                <a:latin typeface="Consolas" panose="020B0609020204030204" pitchFamily="49" charset="0"/>
              </a:rPr>
              <a:t> + </a:t>
            </a:r>
            <a:r>
              <a:rPr lang="en-US" sz="1400" dirty="0" err="1">
                <a:solidFill>
                  <a:srgbClr val="000000"/>
                </a:solidFill>
                <a:latin typeface="Consolas" panose="020B0609020204030204" pitchFamily="49" charset="0"/>
              </a:rPr>
              <a:t>scoreC</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a:t>
            </a:r>
          </a:p>
          <a:p>
            <a:r>
              <a:rPr lang="en-US" sz="1400" dirty="0">
                <a:solidFill>
                  <a:srgbClr val="0000FF"/>
                </a:solidFill>
                <a:latin typeface="Consolas" panose="020B0609020204030204" pitchFamily="49" charset="0"/>
              </a:rPr>
              <a:t>    virtual float </a:t>
            </a:r>
            <a:r>
              <a:rPr lang="en-US" sz="1400" b="1" dirty="0" err="1">
                <a:solidFill>
                  <a:srgbClr val="000000"/>
                </a:solidFill>
                <a:latin typeface="Consolas" panose="020B0609020204030204" pitchFamily="49" charset="0"/>
              </a:rPr>
              <a:t>getWeightedScore</a:t>
            </a:r>
            <a:r>
              <a:rPr lang="en-US" sz="1400" dirty="0">
                <a:solidFill>
                  <a:srgbClr val="000000"/>
                </a:solidFill>
                <a:latin typeface="Consolas" panose="020B0609020204030204" pitchFamily="49" charset="0"/>
              </a:rPr>
              <a:t>() {</a:t>
            </a:r>
          </a:p>
          <a:p>
            <a:r>
              <a:rPr lang="en-US" sz="1400" dirty="0">
                <a:solidFill>
                  <a:srgbClr val="0000FF"/>
                </a:solidFill>
                <a:latin typeface="Consolas" panose="020B0609020204030204" pitchFamily="49" charset="0"/>
              </a:rPr>
              <a:t>        return </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float</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scoreA</a:t>
            </a:r>
            <a:r>
              <a:rPr lang="en-US" sz="1400" dirty="0">
                <a:solidFill>
                  <a:srgbClr val="000000"/>
                </a:solidFill>
                <a:latin typeface="Consolas" panose="020B0609020204030204" pitchFamily="49" charset="0"/>
              </a:rPr>
              <a:t>*5+scoreB*3+scoreC*2) / 10;</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struct </a:t>
            </a:r>
            <a:r>
              <a:rPr lang="en-US" sz="1400" dirty="0" err="1">
                <a:solidFill>
                  <a:srgbClr val="2B92B0"/>
                </a:solidFill>
                <a:latin typeface="Consolas" panose="020B0609020204030204" pitchFamily="49" charset="0"/>
              </a:rPr>
              <a:t>SimpleString</a:t>
            </a:r>
            <a:r>
              <a:rPr lang="en-US" sz="1400" dirty="0">
                <a:solidFill>
                  <a:srgbClr val="2B92B0"/>
                </a:solidFill>
                <a:latin typeface="Consolas" panose="020B0609020204030204" pitchFamily="49" charset="0"/>
              </a:rPr>
              <a:t>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char</a:t>
            </a:r>
            <a:r>
              <a:rPr lang="en-US" sz="1400" dirty="0">
                <a:solidFill>
                  <a:srgbClr val="000000"/>
                </a:solidFill>
                <a:latin typeface="Consolas" panose="020B0609020204030204" pitchFamily="49" charset="0"/>
              </a:rPr>
              <a:t>* buffer;</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err="1">
                <a:solidFill>
                  <a:srgbClr val="000000"/>
                </a:solidFill>
                <a:latin typeface="Consolas" panose="020B0609020204030204" pitchFamily="49" charset="0"/>
              </a:rPr>
              <a:t>len</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virtual void </a:t>
            </a:r>
            <a:r>
              <a:rPr lang="en-US" sz="1400" b="1" dirty="0">
                <a:solidFill>
                  <a:srgbClr val="000000"/>
                </a:solidFill>
                <a:latin typeface="Consolas" panose="020B0609020204030204" pitchFamily="49" charset="0"/>
              </a:rPr>
              <a:t>set</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char</a:t>
            </a:r>
            <a:r>
              <a:rPr lang="en-US" sz="1400" dirty="0">
                <a:solidFill>
                  <a:srgbClr val="000000"/>
                </a:solidFill>
                <a:latin typeface="Consolas" panose="020B0609020204030204" pitchFamily="49" charset="0"/>
              </a:rPr>
              <a:t>* </a:t>
            </a:r>
            <a:r>
              <a:rPr lang="en-US" sz="1400" dirty="0">
                <a:solidFill>
                  <a:srgbClr val="818181"/>
                </a:solidFill>
                <a:latin typeface="Consolas" panose="020B0609020204030204" pitchFamily="49" charset="0"/>
              </a:rPr>
              <a:t>s</a:t>
            </a:r>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strncpy</a:t>
            </a:r>
            <a:r>
              <a:rPr lang="en-US" sz="1400" dirty="0">
                <a:solidFill>
                  <a:srgbClr val="000000"/>
                </a:solidFill>
                <a:latin typeface="Consolas" panose="020B0609020204030204" pitchFamily="49" charset="0"/>
              </a:rPr>
              <a:t>(buffer, </a:t>
            </a:r>
            <a:r>
              <a:rPr lang="en-US" sz="1400" b="1" dirty="0">
                <a:solidFill>
                  <a:srgbClr val="818181"/>
                </a:solidFill>
                <a:latin typeface="Consolas" panose="020B0609020204030204" pitchFamily="49" charset="0"/>
              </a:rPr>
              <a:t>s</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len</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endParaRPr lang="en-US" sz="4000" dirty="0">
              <a:latin typeface="Consolas" panose="020B0609020204030204" pitchFamily="49" charset="0"/>
            </a:endParaRPr>
          </a:p>
        </p:txBody>
      </p:sp>
      <p:sp>
        <p:nvSpPr>
          <p:cNvPr id="10" name="Rectangle 9">
            <a:extLst>
              <a:ext uri="{FF2B5EF4-FFF2-40B4-BE49-F238E27FC236}">
                <a16:creationId xmlns:a16="http://schemas.microsoft.com/office/drawing/2014/main" id="{1473C17E-4591-46E8-8EB4-B619E0E1F98C}"/>
              </a:ext>
            </a:extLst>
          </p:cNvPr>
          <p:cNvSpPr/>
          <p:nvPr/>
        </p:nvSpPr>
        <p:spPr>
          <a:xfrm>
            <a:off x="6837377" y="3068290"/>
            <a:ext cx="4495800" cy="66188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b="1" dirty="0">
              <a:solidFill>
                <a:schemeClr val="tx1"/>
              </a:solidFill>
            </a:endParaRPr>
          </a:p>
          <a:p>
            <a:pPr algn="r"/>
            <a:r>
              <a:rPr lang="en-US" b="1" dirty="0">
                <a:solidFill>
                  <a:schemeClr val="tx1"/>
                </a:solidFill>
              </a:rPr>
              <a:t>ARITH-G</a:t>
            </a:r>
          </a:p>
        </p:txBody>
      </p:sp>
      <p:sp>
        <p:nvSpPr>
          <p:cNvPr id="11" name="Rectangle 10">
            <a:extLst>
              <a:ext uri="{FF2B5EF4-FFF2-40B4-BE49-F238E27FC236}">
                <a16:creationId xmlns:a16="http://schemas.microsoft.com/office/drawing/2014/main" id="{8586E25C-4569-4066-B514-C7CFE075A619}"/>
              </a:ext>
            </a:extLst>
          </p:cNvPr>
          <p:cNvSpPr/>
          <p:nvPr/>
        </p:nvSpPr>
        <p:spPr>
          <a:xfrm>
            <a:off x="6837377" y="5426430"/>
            <a:ext cx="4495800" cy="66188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b="1" dirty="0">
              <a:solidFill>
                <a:schemeClr val="tx1"/>
              </a:solidFill>
            </a:endParaRPr>
          </a:p>
          <a:p>
            <a:pPr algn="r"/>
            <a:r>
              <a:rPr lang="en-US" b="1" dirty="0">
                <a:solidFill>
                  <a:schemeClr val="tx1"/>
                </a:solidFill>
              </a:rPr>
              <a:t>W-G</a:t>
            </a:r>
          </a:p>
        </p:txBody>
      </p:sp>
      <p:graphicFrame>
        <p:nvGraphicFramePr>
          <p:cNvPr id="12" name="Table 11">
            <a:extLst>
              <a:ext uri="{FF2B5EF4-FFF2-40B4-BE49-F238E27FC236}">
                <a16:creationId xmlns:a16="http://schemas.microsoft.com/office/drawing/2014/main" id="{7DD9944C-685D-4904-89F8-5A6B97B1FBC9}"/>
              </a:ext>
            </a:extLst>
          </p:cNvPr>
          <p:cNvGraphicFramePr>
            <a:graphicFrameLocks noGrp="1"/>
          </p:cNvGraphicFramePr>
          <p:nvPr>
            <p:extLst>
              <p:ext uri="{D42A27DB-BD31-4B8C-83A1-F6EECF244321}">
                <p14:modId xmlns:p14="http://schemas.microsoft.com/office/powerpoint/2010/main" val="3014978752"/>
              </p:ext>
            </p:extLst>
          </p:nvPr>
        </p:nvGraphicFramePr>
        <p:xfrm>
          <a:off x="952929" y="1690688"/>
          <a:ext cx="1617676" cy="2595880"/>
        </p:xfrm>
        <a:graphic>
          <a:graphicData uri="http://schemas.openxmlformats.org/drawingml/2006/table">
            <a:tbl>
              <a:tblPr firstRow="1" bandRow="1">
                <a:tableStyleId>{2D5ABB26-0587-4C30-8999-92F81FD0307C}</a:tableStyleId>
              </a:tblPr>
              <a:tblGrid>
                <a:gridCol w="1617676">
                  <a:extLst>
                    <a:ext uri="{9D8B030D-6E8A-4147-A177-3AD203B41FA5}">
                      <a16:colId xmlns:a16="http://schemas.microsoft.com/office/drawing/2014/main" val="3899996518"/>
                    </a:ext>
                  </a:extLst>
                </a:gridCol>
              </a:tblGrid>
              <a:tr h="370840">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251556"/>
                  </a:ext>
                </a:extLst>
              </a:tr>
              <a:tr h="370840">
                <a:tc>
                  <a:txBody>
                    <a:bodyPr/>
                    <a:lstStyle/>
                    <a:p>
                      <a:pPr algn="ctr"/>
                      <a:r>
                        <a:rPr lang="en-US" b="1" i="1" dirty="0" err="1"/>
                        <a:t>vptr</a:t>
                      </a:r>
                      <a:endParaRPr lang="en-US"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7778105"/>
                  </a:ext>
                </a:extLst>
              </a:tr>
              <a:tr h="370840">
                <a:tc>
                  <a:txBody>
                    <a:bodyPr/>
                    <a:lstStyle/>
                    <a:p>
                      <a:pPr algn="ctr"/>
                      <a:r>
                        <a:rPr lang="en-US" dirty="0" err="1"/>
                        <a:t>size_t</a:t>
                      </a:r>
                      <a:r>
                        <a:rPr lang="en-US" dirty="0"/>
                        <a:t> </a:t>
                      </a:r>
                      <a:r>
                        <a:rPr lang="en-US" dirty="0" err="1"/>
                        <a:t>scoreA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841152"/>
                  </a:ext>
                </a:extLst>
              </a:tr>
              <a:tr h="370840">
                <a:tc>
                  <a:txBody>
                    <a:bodyPr/>
                    <a:lstStyle/>
                    <a:p>
                      <a:pPr algn="ctr"/>
                      <a:r>
                        <a:rPr lang="en-US" dirty="0" err="1"/>
                        <a:t>size_t</a:t>
                      </a:r>
                      <a:r>
                        <a:rPr lang="en-US" dirty="0"/>
                        <a:t> </a:t>
                      </a:r>
                      <a:r>
                        <a:rPr lang="en-US" dirty="0" err="1"/>
                        <a:t>scoreB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825729"/>
                  </a:ext>
                </a:extLst>
              </a:tr>
              <a:tr h="370840">
                <a:tc>
                  <a:txBody>
                    <a:bodyPr/>
                    <a:lstStyle/>
                    <a:p>
                      <a:pPr algn="ctr"/>
                      <a:r>
                        <a:rPr lang="en-US" dirty="0" err="1"/>
                        <a:t>size_t</a:t>
                      </a:r>
                      <a:r>
                        <a:rPr lang="en-US" dirty="0"/>
                        <a:t> </a:t>
                      </a:r>
                      <a:r>
                        <a:rPr lang="en-US" dirty="0" err="1"/>
                        <a:t>scoreC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581666"/>
                  </a:ext>
                </a:extLst>
              </a:tr>
              <a:tr h="370840">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212213"/>
                  </a:ext>
                </a:extLst>
              </a:tr>
              <a:tr h="370840">
                <a:tc>
                  <a:txBody>
                    <a:bodyPr/>
                    <a:lstStyle/>
                    <a:p>
                      <a:pPr algn="ctr"/>
                      <a:r>
                        <a:rPr lang="en-US" dirty="0" err="1"/>
                        <a:t>size_t</a:t>
                      </a:r>
                      <a:r>
                        <a:rPr lang="en-US" dirty="0"/>
                        <a:t>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9378321"/>
                  </a:ext>
                </a:extLst>
              </a:tr>
            </a:tbl>
          </a:graphicData>
        </a:graphic>
      </p:graphicFrame>
      <p:sp>
        <p:nvSpPr>
          <p:cNvPr id="13" name="Rectangle 12">
            <a:extLst>
              <a:ext uri="{FF2B5EF4-FFF2-40B4-BE49-F238E27FC236}">
                <a16:creationId xmlns:a16="http://schemas.microsoft.com/office/drawing/2014/main" id="{A89412A0-9353-475B-88DB-389A4236391F}"/>
              </a:ext>
            </a:extLst>
          </p:cNvPr>
          <p:cNvSpPr/>
          <p:nvPr/>
        </p:nvSpPr>
        <p:spPr>
          <a:xfrm>
            <a:off x="423292" y="1690688"/>
            <a:ext cx="2676950" cy="369332"/>
          </a:xfrm>
          <a:prstGeom prst="rect">
            <a:avLst/>
          </a:prstGeom>
        </p:spPr>
        <p:txBody>
          <a:bodyPr wrap="none">
            <a:spAutoFit/>
          </a:bodyPr>
          <a:lstStyle/>
          <a:p>
            <a:pPr algn="ctr"/>
            <a:r>
              <a:rPr lang="en-US" dirty="0"/>
              <a:t>Injected counterfeit object</a:t>
            </a:r>
          </a:p>
        </p:txBody>
      </p:sp>
      <p:sp>
        <p:nvSpPr>
          <p:cNvPr id="20" name="Oval 19">
            <a:extLst>
              <a:ext uri="{FF2B5EF4-FFF2-40B4-BE49-F238E27FC236}">
                <a16:creationId xmlns:a16="http://schemas.microsoft.com/office/drawing/2014/main" id="{1DB76099-CB69-49A7-A613-2602202B8A47}"/>
              </a:ext>
            </a:extLst>
          </p:cNvPr>
          <p:cNvSpPr/>
          <p:nvPr/>
        </p:nvSpPr>
        <p:spPr>
          <a:xfrm>
            <a:off x="2998779" y="3445222"/>
            <a:ext cx="545192" cy="487429"/>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cxnSp>
        <p:nvCxnSpPr>
          <p:cNvPr id="25" name="Straight Arrow Connector 24">
            <a:extLst>
              <a:ext uri="{FF2B5EF4-FFF2-40B4-BE49-F238E27FC236}">
                <a16:creationId xmlns:a16="http://schemas.microsoft.com/office/drawing/2014/main" id="{EE497719-0F8E-4059-9A3F-D29A489B096C}"/>
              </a:ext>
            </a:extLst>
          </p:cNvPr>
          <p:cNvCxnSpPr>
            <a:cxnSpLocks/>
            <a:endCxn id="20" idx="0"/>
          </p:cNvCxnSpPr>
          <p:nvPr/>
        </p:nvCxnSpPr>
        <p:spPr>
          <a:xfrm>
            <a:off x="2570605" y="2628900"/>
            <a:ext cx="700770" cy="81632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3E8C589-387D-451A-BE2C-B1C04FE60B3D}"/>
              </a:ext>
            </a:extLst>
          </p:cNvPr>
          <p:cNvCxnSpPr>
            <a:cxnSpLocks/>
            <a:endCxn id="20" idx="0"/>
          </p:cNvCxnSpPr>
          <p:nvPr/>
        </p:nvCxnSpPr>
        <p:spPr>
          <a:xfrm>
            <a:off x="2570605" y="2981544"/>
            <a:ext cx="700770" cy="4636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D34D1B72-2E73-4F52-81AE-9369B4092A91}"/>
              </a:ext>
            </a:extLst>
          </p:cNvPr>
          <p:cNvCxnSpPr>
            <a:cxnSpLocks/>
            <a:endCxn id="20" idx="0"/>
          </p:cNvCxnSpPr>
          <p:nvPr/>
        </p:nvCxnSpPr>
        <p:spPr>
          <a:xfrm>
            <a:off x="2548370" y="3289280"/>
            <a:ext cx="723005" cy="1559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C1B4CA73-C028-442E-9FA2-69927C5767BD}"/>
              </a:ext>
            </a:extLst>
          </p:cNvPr>
          <p:cNvCxnSpPr>
            <a:cxnSpLocks/>
            <a:stCxn id="20" idx="4"/>
          </p:cNvCxnSpPr>
          <p:nvPr/>
        </p:nvCxnSpPr>
        <p:spPr>
          <a:xfrm flipH="1">
            <a:off x="2570605" y="3932651"/>
            <a:ext cx="700770" cy="1729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5" name="Table 34">
            <a:extLst>
              <a:ext uri="{FF2B5EF4-FFF2-40B4-BE49-F238E27FC236}">
                <a16:creationId xmlns:a16="http://schemas.microsoft.com/office/drawing/2014/main" id="{3D068A64-D33B-4575-863C-B2E387831D6D}"/>
              </a:ext>
            </a:extLst>
          </p:cNvPr>
          <p:cNvGraphicFramePr>
            <a:graphicFrameLocks noGrp="1"/>
          </p:cNvGraphicFramePr>
          <p:nvPr>
            <p:extLst>
              <p:ext uri="{D42A27DB-BD31-4B8C-83A1-F6EECF244321}">
                <p14:modId xmlns:p14="http://schemas.microsoft.com/office/powerpoint/2010/main" val="1850208266"/>
              </p:ext>
            </p:extLst>
          </p:nvPr>
        </p:nvGraphicFramePr>
        <p:xfrm>
          <a:off x="3885427" y="2944019"/>
          <a:ext cx="1617676" cy="1483360"/>
        </p:xfrm>
        <a:graphic>
          <a:graphicData uri="http://schemas.openxmlformats.org/drawingml/2006/table">
            <a:tbl>
              <a:tblPr firstRow="1" bandRow="1">
                <a:tableStyleId>{2D5ABB26-0587-4C30-8999-92F81FD0307C}</a:tableStyleId>
              </a:tblPr>
              <a:tblGrid>
                <a:gridCol w="1617676">
                  <a:extLst>
                    <a:ext uri="{9D8B030D-6E8A-4147-A177-3AD203B41FA5}">
                      <a16:colId xmlns:a16="http://schemas.microsoft.com/office/drawing/2014/main" val="3899996518"/>
                    </a:ext>
                  </a:extLst>
                </a:gridCol>
              </a:tblGrid>
              <a:tr h="370840">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251556"/>
                  </a:ext>
                </a:extLst>
              </a:tr>
              <a:tr h="370840">
                <a:tc>
                  <a:txBody>
                    <a:bodyPr/>
                    <a:lstStyle/>
                    <a:p>
                      <a:pPr algn="ctr"/>
                      <a:r>
                        <a:rPr lang="en-US" b="1" i="1" dirty="0" err="1"/>
                        <a:t>vptr</a:t>
                      </a:r>
                      <a:endParaRPr lang="en-US"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7778105"/>
                  </a:ext>
                </a:extLst>
              </a:tr>
              <a:tr h="370840">
                <a:tc>
                  <a:txBody>
                    <a:bodyPr/>
                    <a:lstStyle/>
                    <a:p>
                      <a:pPr algn="ctr"/>
                      <a:r>
                        <a:rPr lang="en-US" dirty="0"/>
                        <a:t>char *buffer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841152"/>
                  </a:ext>
                </a:extLst>
              </a:tr>
              <a:tr h="370840">
                <a:tc>
                  <a:txBody>
                    <a:bodyPr/>
                    <a:lstStyle/>
                    <a:p>
                      <a:pPr algn="ctr"/>
                      <a:r>
                        <a:rPr lang="en-US" dirty="0" err="1"/>
                        <a:t>size_t</a:t>
                      </a:r>
                      <a:r>
                        <a:rPr lang="en-US" dirty="0"/>
                        <a:t> </a:t>
                      </a:r>
                      <a:r>
                        <a:rPr lang="en-US" dirty="0" err="1"/>
                        <a:t>len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825729"/>
                  </a:ext>
                </a:extLst>
              </a:tr>
            </a:tbl>
          </a:graphicData>
        </a:graphic>
      </p:graphicFrame>
      <p:sp>
        <p:nvSpPr>
          <p:cNvPr id="36" name="Rectangle 35">
            <a:extLst>
              <a:ext uri="{FF2B5EF4-FFF2-40B4-BE49-F238E27FC236}">
                <a16:creationId xmlns:a16="http://schemas.microsoft.com/office/drawing/2014/main" id="{AE1B7FCB-8A42-48A9-9F91-A189813CD086}"/>
              </a:ext>
            </a:extLst>
          </p:cNvPr>
          <p:cNvSpPr/>
          <p:nvPr/>
        </p:nvSpPr>
        <p:spPr>
          <a:xfrm>
            <a:off x="3355790" y="2956586"/>
            <a:ext cx="2676950" cy="369332"/>
          </a:xfrm>
          <a:prstGeom prst="rect">
            <a:avLst/>
          </a:prstGeom>
        </p:spPr>
        <p:txBody>
          <a:bodyPr wrap="none">
            <a:spAutoFit/>
          </a:bodyPr>
          <a:lstStyle/>
          <a:p>
            <a:pPr algn="ctr"/>
            <a:r>
              <a:rPr lang="en-US" dirty="0"/>
              <a:t>Injected counterfeit object</a:t>
            </a:r>
          </a:p>
        </p:txBody>
      </p:sp>
      <p:sp>
        <p:nvSpPr>
          <p:cNvPr id="37" name="Rectangle 36">
            <a:extLst>
              <a:ext uri="{FF2B5EF4-FFF2-40B4-BE49-F238E27FC236}">
                <a16:creationId xmlns:a16="http://schemas.microsoft.com/office/drawing/2014/main" id="{07265A28-EF8A-46FF-B333-608D19D17C83}"/>
              </a:ext>
            </a:extLst>
          </p:cNvPr>
          <p:cNvSpPr/>
          <p:nvPr/>
        </p:nvSpPr>
        <p:spPr>
          <a:xfrm>
            <a:off x="3304967" y="4893300"/>
            <a:ext cx="3130473" cy="369332"/>
          </a:xfrm>
          <a:prstGeom prst="rect">
            <a:avLst/>
          </a:prstGeom>
        </p:spPr>
        <p:txBody>
          <a:bodyPr wrap="none">
            <a:spAutoFit/>
          </a:bodyPr>
          <a:lstStyle/>
          <a:p>
            <a:pPr algn="ctr"/>
            <a:r>
              <a:rPr lang="en-US" dirty="0" err="1"/>
              <a:t>strncpy</a:t>
            </a:r>
            <a:r>
              <a:rPr lang="en-US" dirty="0"/>
              <a:t>(                                        )</a:t>
            </a:r>
          </a:p>
        </p:txBody>
      </p:sp>
      <p:sp>
        <p:nvSpPr>
          <p:cNvPr id="38" name="Rectangle: Rounded Corners 37">
            <a:extLst>
              <a:ext uri="{FF2B5EF4-FFF2-40B4-BE49-F238E27FC236}">
                <a16:creationId xmlns:a16="http://schemas.microsoft.com/office/drawing/2014/main" id="{AD65F8E2-B97B-4A73-8480-CD07E77DA65F}"/>
              </a:ext>
            </a:extLst>
          </p:cNvPr>
          <p:cNvSpPr/>
          <p:nvPr/>
        </p:nvSpPr>
        <p:spPr>
          <a:xfrm>
            <a:off x="4170817" y="4897884"/>
            <a:ext cx="648833" cy="36512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dest</a:t>
            </a:r>
            <a:endParaRPr lang="en-US" dirty="0">
              <a:solidFill>
                <a:schemeClr val="tx1"/>
              </a:solidFill>
            </a:endParaRPr>
          </a:p>
        </p:txBody>
      </p:sp>
      <p:sp>
        <p:nvSpPr>
          <p:cNvPr id="39" name="Rectangle: Rounded Corners 38">
            <a:extLst>
              <a:ext uri="{FF2B5EF4-FFF2-40B4-BE49-F238E27FC236}">
                <a16:creationId xmlns:a16="http://schemas.microsoft.com/office/drawing/2014/main" id="{CF86A125-6710-416A-8245-C958E6428608}"/>
              </a:ext>
            </a:extLst>
          </p:cNvPr>
          <p:cNvSpPr/>
          <p:nvPr/>
        </p:nvSpPr>
        <p:spPr>
          <a:xfrm>
            <a:off x="4855484" y="4893568"/>
            <a:ext cx="648833" cy="36512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src</a:t>
            </a:r>
            <a:endParaRPr lang="en-US" dirty="0">
              <a:solidFill>
                <a:schemeClr val="tx1"/>
              </a:solidFill>
            </a:endParaRPr>
          </a:p>
        </p:txBody>
      </p:sp>
      <p:sp>
        <p:nvSpPr>
          <p:cNvPr id="40" name="Rectangle: Rounded Corners 39">
            <a:extLst>
              <a:ext uri="{FF2B5EF4-FFF2-40B4-BE49-F238E27FC236}">
                <a16:creationId xmlns:a16="http://schemas.microsoft.com/office/drawing/2014/main" id="{4EF77F81-4AA6-4E71-BD8F-DA6F2FD98273}"/>
              </a:ext>
            </a:extLst>
          </p:cNvPr>
          <p:cNvSpPr/>
          <p:nvPr/>
        </p:nvSpPr>
        <p:spPr>
          <a:xfrm>
            <a:off x="5572897" y="4906764"/>
            <a:ext cx="648833" cy="36512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num</a:t>
            </a:r>
          </a:p>
        </p:txBody>
      </p:sp>
      <p:cxnSp>
        <p:nvCxnSpPr>
          <p:cNvPr id="50" name="Connector: Elbow 49">
            <a:extLst>
              <a:ext uri="{FF2B5EF4-FFF2-40B4-BE49-F238E27FC236}">
                <a16:creationId xmlns:a16="http://schemas.microsoft.com/office/drawing/2014/main" id="{48D0162E-9730-47B1-AE5F-ECF63067AEAE}"/>
              </a:ext>
            </a:extLst>
          </p:cNvPr>
          <p:cNvCxnSpPr>
            <a:cxnSpLocks/>
          </p:cNvCxnSpPr>
          <p:nvPr/>
        </p:nvCxnSpPr>
        <p:spPr>
          <a:xfrm rot="10800000" flipH="1" flipV="1">
            <a:off x="3885427" y="3857149"/>
            <a:ext cx="609806" cy="1029330"/>
          </a:xfrm>
          <a:prstGeom prst="bentConnector4">
            <a:avLst>
              <a:gd name="adj1" fmla="val -37487"/>
              <a:gd name="adj2" fmla="val 8602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onnector: Elbow 58">
            <a:extLst>
              <a:ext uri="{FF2B5EF4-FFF2-40B4-BE49-F238E27FC236}">
                <a16:creationId xmlns:a16="http://schemas.microsoft.com/office/drawing/2014/main" id="{E438EF6D-C399-4D84-B491-83CBF4D2D3C3}"/>
              </a:ext>
            </a:extLst>
          </p:cNvPr>
          <p:cNvCxnSpPr>
            <a:cxnSpLocks/>
            <a:endCxn id="40" idx="0"/>
          </p:cNvCxnSpPr>
          <p:nvPr/>
        </p:nvCxnSpPr>
        <p:spPr>
          <a:xfrm rot="16200000" flipH="1">
            <a:off x="5390110" y="4399560"/>
            <a:ext cx="620196" cy="394211"/>
          </a:xfrm>
          <a:prstGeom prst="bentConnector3">
            <a:avLst>
              <a:gd name="adj1" fmla="val -68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7388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p:bldP spid="20" grpId="0" animBg="1"/>
      <p:bldP spid="36" grpId="0"/>
      <p:bldP spid="37" grpId="0"/>
      <p:bldP spid="38" grpId="0" animBg="1"/>
      <p:bldP spid="39" grpId="0" animBg="1"/>
      <p:bldP spid="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960DC-E424-47A0-932A-6A179472A524}"/>
              </a:ext>
            </a:extLst>
          </p:cNvPr>
          <p:cNvSpPr>
            <a:spLocks noGrp="1"/>
          </p:cNvSpPr>
          <p:nvPr>
            <p:ph type="title"/>
          </p:nvPr>
        </p:nvSpPr>
        <p:spPr/>
        <p:txBody>
          <a:bodyPr>
            <a:normAutofit/>
          </a:bodyPr>
          <a:lstStyle/>
          <a:p>
            <a:r>
              <a:rPr lang="en-US" dirty="0"/>
              <a:t>Overlapping Counterfeit Gadgets, Arithmetic Gadget and Writing Gadget</a:t>
            </a:r>
          </a:p>
        </p:txBody>
      </p:sp>
      <p:sp>
        <p:nvSpPr>
          <p:cNvPr id="4" name="Date Placeholder 3">
            <a:extLst>
              <a:ext uri="{FF2B5EF4-FFF2-40B4-BE49-F238E27FC236}">
                <a16:creationId xmlns:a16="http://schemas.microsoft.com/office/drawing/2014/main" id="{FE76F649-7FC7-48B7-A656-CDF5A03E40D3}"/>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67D7DF60-28C1-4DC2-8E6F-C6F3218D2FC7}"/>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5FCEC0C0-BFBF-44C2-8D34-239F81511C39}"/>
              </a:ext>
            </a:extLst>
          </p:cNvPr>
          <p:cNvSpPr>
            <a:spLocks noGrp="1"/>
          </p:cNvSpPr>
          <p:nvPr>
            <p:ph type="sldNum" sz="quarter" idx="12"/>
          </p:nvPr>
        </p:nvSpPr>
        <p:spPr/>
        <p:txBody>
          <a:bodyPr/>
          <a:lstStyle/>
          <a:p>
            <a:fld id="{9B39403A-6636-4F4F-97DD-2FAAF472A277}" type="slidenum">
              <a:rPr lang="en-US" smtClean="0"/>
              <a:t>13</a:t>
            </a:fld>
            <a:endParaRPr lang="en-US"/>
          </a:p>
        </p:txBody>
      </p:sp>
      <p:graphicFrame>
        <p:nvGraphicFramePr>
          <p:cNvPr id="12" name="Table 11">
            <a:extLst>
              <a:ext uri="{FF2B5EF4-FFF2-40B4-BE49-F238E27FC236}">
                <a16:creationId xmlns:a16="http://schemas.microsoft.com/office/drawing/2014/main" id="{7DD9944C-685D-4904-89F8-5A6B97B1FBC9}"/>
              </a:ext>
            </a:extLst>
          </p:cNvPr>
          <p:cNvGraphicFramePr>
            <a:graphicFrameLocks noGrp="1"/>
          </p:cNvGraphicFramePr>
          <p:nvPr>
            <p:extLst>
              <p:ext uri="{D42A27DB-BD31-4B8C-83A1-F6EECF244321}">
                <p14:modId xmlns:p14="http://schemas.microsoft.com/office/powerpoint/2010/main" val="3972786379"/>
              </p:ext>
            </p:extLst>
          </p:nvPr>
        </p:nvGraphicFramePr>
        <p:xfrm>
          <a:off x="952929" y="1690688"/>
          <a:ext cx="1617676" cy="2595880"/>
        </p:xfrm>
        <a:graphic>
          <a:graphicData uri="http://schemas.openxmlformats.org/drawingml/2006/table">
            <a:tbl>
              <a:tblPr firstRow="1" bandRow="1">
                <a:tableStyleId>{2D5ABB26-0587-4C30-8999-92F81FD0307C}</a:tableStyleId>
              </a:tblPr>
              <a:tblGrid>
                <a:gridCol w="1617676">
                  <a:extLst>
                    <a:ext uri="{9D8B030D-6E8A-4147-A177-3AD203B41FA5}">
                      <a16:colId xmlns:a16="http://schemas.microsoft.com/office/drawing/2014/main" val="3899996518"/>
                    </a:ext>
                  </a:extLst>
                </a:gridCol>
              </a:tblGrid>
              <a:tr h="370840">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251556"/>
                  </a:ext>
                </a:extLst>
              </a:tr>
              <a:tr h="370840">
                <a:tc>
                  <a:txBody>
                    <a:bodyPr/>
                    <a:lstStyle/>
                    <a:p>
                      <a:pPr algn="ctr"/>
                      <a:r>
                        <a:rPr lang="en-US" b="1" i="1" dirty="0" err="1"/>
                        <a:t>vptr</a:t>
                      </a:r>
                      <a:endParaRPr lang="en-US"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7778105"/>
                  </a:ext>
                </a:extLst>
              </a:tr>
              <a:tr h="370840">
                <a:tc>
                  <a:txBody>
                    <a:bodyPr/>
                    <a:lstStyle/>
                    <a:p>
                      <a:pPr algn="ctr"/>
                      <a:r>
                        <a:rPr lang="en-US" dirty="0" err="1"/>
                        <a:t>size_t</a:t>
                      </a:r>
                      <a:r>
                        <a:rPr lang="en-US" dirty="0"/>
                        <a:t> </a:t>
                      </a:r>
                      <a:r>
                        <a:rPr lang="en-US" dirty="0" err="1"/>
                        <a:t>scoreA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841152"/>
                  </a:ext>
                </a:extLst>
              </a:tr>
              <a:tr h="370840">
                <a:tc>
                  <a:txBody>
                    <a:bodyPr/>
                    <a:lstStyle/>
                    <a:p>
                      <a:pPr algn="ctr"/>
                      <a:r>
                        <a:rPr lang="en-US" dirty="0" err="1"/>
                        <a:t>size_t</a:t>
                      </a:r>
                      <a:r>
                        <a:rPr lang="en-US" dirty="0"/>
                        <a:t> </a:t>
                      </a:r>
                      <a:r>
                        <a:rPr lang="en-US" dirty="0" err="1"/>
                        <a:t>scoreB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825729"/>
                  </a:ext>
                </a:extLst>
              </a:tr>
              <a:tr h="370840">
                <a:tc>
                  <a:txBody>
                    <a:bodyPr/>
                    <a:lstStyle/>
                    <a:p>
                      <a:pPr algn="ctr"/>
                      <a:r>
                        <a:rPr lang="en-US" dirty="0" err="1"/>
                        <a:t>size_t</a:t>
                      </a:r>
                      <a:r>
                        <a:rPr lang="en-US" dirty="0"/>
                        <a:t> </a:t>
                      </a:r>
                      <a:r>
                        <a:rPr lang="en-US" dirty="0" err="1"/>
                        <a:t>scoreC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92581666"/>
                  </a:ext>
                </a:extLst>
              </a:tr>
              <a:tr h="370840">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212213"/>
                  </a:ext>
                </a:extLst>
              </a:tr>
              <a:tr h="370840">
                <a:tc>
                  <a:txBody>
                    <a:bodyPr/>
                    <a:lstStyle/>
                    <a:p>
                      <a:pPr algn="ctr"/>
                      <a:r>
                        <a:rPr lang="en-US" dirty="0" err="1"/>
                        <a:t>size_t</a:t>
                      </a:r>
                      <a:r>
                        <a:rPr lang="en-US" dirty="0"/>
                        <a:t>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9378321"/>
                  </a:ext>
                </a:extLst>
              </a:tr>
            </a:tbl>
          </a:graphicData>
        </a:graphic>
      </p:graphicFrame>
      <p:sp>
        <p:nvSpPr>
          <p:cNvPr id="13" name="Rectangle 12">
            <a:extLst>
              <a:ext uri="{FF2B5EF4-FFF2-40B4-BE49-F238E27FC236}">
                <a16:creationId xmlns:a16="http://schemas.microsoft.com/office/drawing/2014/main" id="{A89412A0-9353-475B-88DB-389A4236391F}"/>
              </a:ext>
            </a:extLst>
          </p:cNvPr>
          <p:cNvSpPr/>
          <p:nvPr/>
        </p:nvSpPr>
        <p:spPr>
          <a:xfrm>
            <a:off x="423292" y="1690688"/>
            <a:ext cx="2676950" cy="369332"/>
          </a:xfrm>
          <a:prstGeom prst="rect">
            <a:avLst/>
          </a:prstGeom>
        </p:spPr>
        <p:txBody>
          <a:bodyPr wrap="none">
            <a:spAutoFit/>
          </a:bodyPr>
          <a:lstStyle/>
          <a:p>
            <a:pPr algn="ctr"/>
            <a:r>
              <a:rPr lang="en-US" dirty="0"/>
              <a:t>Injected counterfeit object</a:t>
            </a:r>
          </a:p>
        </p:txBody>
      </p:sp>
      <p:sp>
        <p:nvSpPr>
          <p:cNvPr id="20" name="Oval 19">
            <a:extLst>
              <a:ext uri="{FF2B5EF4-FFF2-40B4-BE49-F238E27FC236}">
                <a16:creationId xmlns:a16="http://schemas.microsoft.com/office/drawing/2014/main" id="{1DB76099-CB69-49A7-A613-2602202B8A47}"/>
              </a:ext>
            </a:extLst>
          </p:cNvPr>
          <p:cNvSpPr/>
          <p:nvPr/>
        </p:nvSpPr>
        <p:spPr>
          <a:xfrm>
            <a:off x="2998779" y="3445222"/>
            <a:ext cx="545192" cy="487429"/>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t>
            </a:r>
          </a:p>
        </p:txBody>
      </p:sp>
      <p:cxnSp>
        <p:nvCxnSpPr>
          <p:cNvPr id="25" name="Straight Arrow Connector 24">
            <a:extLst>
              <a:ext uri="{FF2B5EF4-FFF2-40B4-BE49-F238E27FC236}">
                <a16:creationId xmlns:a16="http://schemas.microsoft.com/office/drawing/2014/main" id="{EE497719-0F8E-4059-9A3F-D29A489B096C}"/>
              </a:ext>
            </a:extLst>
          </p:cNvPr>
          <p:cNvCxnSpPr>
            <a:cxnSpLocks/>
            <a:endCxn id="20" idx="0"/>
          </p:cNvCxnSpPr>
          <p:nvPr/>
        </p:nvCxnSpPr>
        <p:spPr>
          <a:xfrm>
            <a:off x="2570605" y="2628900"/>
            <a:ext cx="700770" cy="81632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3E8C589-387D-451A-BE2C-B1C04FE60B3D}"/>
              </a:ext>
            </a:extLst>
          </p:cNvPr>
          <p:cNvCxnSpPr>
            <a:cxnSpLocks/>
            <a:endCxn id="20" idx="0"/>
          </p:cNvCxnSpPr>
          <p:nvPr/>
        </p:nvCxnSpPr>
        <p:spPr>
          <a:xfrm>
            <a:off x="2570605" y="2981544"/>
            <a:ext cx="700770" cy="4636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D34D1B72-2E73-4F52-81AE-9369B4092A91}"/>
              </a:ext>
            </a:extLst>
          </p:cNvPr>
          <p:cNvCxnSpPr>
            <a:cxnSpLocks/>
            <a:endCxn id="20" idx="0"/>
          </p:cNvCxnSpPr>
          <p:nvPr/>
        </p:nvCxnSpPr>
        <p:spPr>
          <a:xfrm>
            <a:off x="2548370" y="3289280"/>
            <a:ext cx="723005" cy="1559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C1B4CA73-C028-442E-9FA2-69927C5767BD}"/>
              </a:ext>
            </a:extLst>
          </p:cNvPr>
          <p:cNvCxnSpPr>
            <a:cxnSpLocks/>
            <a:stCxn id="20" idx="4"/>
          </p:cNvCxnSpPr>
          <p:nvPr/>
        </p:nvCxnSpPr>
        <p:spPr>
          <a:xfrm flipH="1">
            <a:off x="2570605" y="3932651"/>
            <a:ext cx="700770" cy="1729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5" name="Table 34">
            <a:extLst>
              <a:ext uri="{FF2B5EF4-FFF2-40B4-BE49-F238E27FC236}">
                <a16:creationId xmlns:a16="http://schemas.microsoft.com/office/drawing/2014/main" id="{3D068A64-D33B-4575-863C-B2E387831D6D}"/>
              </a:ext>
            </a:extLst>
          </p:cNvPr>
          <p:cNvGraphicFramePr>
            <a:graphicFrameLocks noGrp="1"/>
          </p:cNvGraphicFramePr>
          <p:nvPr>
            <p:extLst>
              <p:ext uri="{D42A27DB-BD31-4B8C-83A1-F6EECF244321}">
                <p14:modId xmlns:p14="http://schemas.microsoft.com/office/powerpoint/2010/main" val="2774804122"/>
              </p:ext>
            </p:extLst>
          </p:nvPr>
        </p:nvGraphicFramePr>
        <p:xfrm>
          <a:off x="3885427" y="2944019"/>
          <a:ext cx="1617676" cy="1483360"/>
        </p:xfrm>
        <a:graphic>
          <a:graphicData uri="http://schemas.openxmlformats.org/drawingml/2006/table">
            <a:tbl>
              <a:tblPr firstRow="1" bandRow="1">
                <a:tableStyleId>{2D5ABB26-0587-4C30-8999-92F81FD0307C}</a:tableStyleId>
              </a:tblPr>
              <a:tblGrid>
                <a:gridCol w="1617676">
                  <a:extLst>
                    <a:ext uri="{9D8B030D-6E8A-4147-A177-3AD203B41FA5}">
                      <a16:colId xmlns:a16="http://schemas.microsoft.com/office/drawing/2014/main" val="3899996518"/>
                    </a:ext>
                  </a:extLst>
                </a:gridCol>
              </a:tblGrid>
              <a:tr h="370840">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251556"/>
                  </a:ext>
                </a:extLst>
              </a:tr>
              <a:tr h="370840">
                <a:tc>
                  <a:txBody>
                    <a:bodyPr/>
                    <a:lstStyle/>
                    <a:p>
                      <a:pPr algn="ctr"/>
                      <a:r>
                        <a:rPr lang="en-US" b="1" i="1" dirty="0" err="1"/>
                        <a:t>vptr</a:t>
                      </a:r>
                      <a:endParaRPr lang="en-US"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7778105"/>
                  </a:ext>
                </a:extLst>
              </a:tr>
              <a:tr h="370840">
                <a:tc>
                  <a:txBody>
                    <a:bodyPr/>
                    <a:lstStyle/>
                    <a:p>
                      <a:pPr algn="ctr"/>
                      <a:r>
                        <a:rPr lang="en-US" dirty="0"/>
                        <a:t>char *buffer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841152"/>
                  </a:ext>
                </a:extLst>
              </a:tr>
              <a:tr h="370840">
                <a:tc>
                  <a:txBody>
                    <a:bodyPr/>
                    <a:lstStyle/>
                    <a:p>
                      <a:pPr algn="ctr"/>
                      <a:r>
                        <a:rPr lang="en-US" dirty="0" err="1"/>
                        <a:t>size_t</a:t>
                      </a:r>
                      <a:r>
                        <a:rPr lang="en-US" dirty="0"/>
                        <a:t> </a:t>
                      </a:r>
                      <a:r>
                        <a:rPr lang="en-US" dirty="0" err="1"/>
                        <a:t>len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825729"/>
                  </a:ext>
                </a:extLst>
              </a:tr>
            </a:tbl>
          </a:graphicData>
        </a:graphic>
      </p:graphicFrame>
      <p:sp>
        <p:nvSpPr>
          <p:cNvPr id="36" name="Rectangle 35">
            <a:extLst>
              <a:ext uri="{FF2B5EF4-FFF2-40B4-BE49-F238E27FC236}">
                <a16:creationId xmlns:a16="http://schemas.microsoft.com/office/drawing/2014/main" id="{AE1B7FCB-8A42-48A9-9F91-A189813CD086}"/>
              </a:ext>
            </a:extLst>
          </p:cNvPr>
          <p:cNvSpPr/>
          <p:nvPr/>
        </p:nvSpPr>
        <p:spPr>
          <a:xfrm>
            <a:off x="3355790" y="2956586"/>
            <a:ext cx="2676950" cy="369332"/>
          </a:xfrm>
          <a:prstGeom prst="rect">
            <a:avLst/>
          </a:prstGeom>
        </p:spPr>
        <p:txBody>
          <a:bodyPr wrap="none">
            <a:spAutoFit/>
          </a:bodyPr>
          <a:lstStyle/>
          <a:p>
            <a:pPr algn="ctr"/>
            <a:r>
              <a:rPr lang="en-US" dirty="0"/>
              <a:t>Injected counterfeit object</a:t>
            </a:r>
          </a:p>
        </p:txBody>
      </p:sp>
      <p:sp>
        <p:nvSpPr>
          <p:cNvPr id="37" name="Rectangle 36">
            <a:extLst>
              <a:ext uri="{FF2B5EF4-FFF2-40B4-BE49-F238E27FC236}">
                <a16:creationId xmlns:a16="http://schemas.microsoft.com/office/drawing/2014/main" id="{07265A28-EF8A-46FF-B333-608D19D17C83}"/>
              </a:ext>
            </a:extLst>
          </p:cNvPr>
          <p:cNvSpPr/>
          <p:nvPr/>
        </p:nvSpPr>
        <p:spPr>
          <a:xfrm>
            <a:off x="3304967" y="4893300"/>
            <a:ext cx="3130473" cy="369332"/>
          </a:xfrm>
          <a:prstGeom prst="rect">
            <a:avLst/>
          </a:prstGeom>
        </p:spPr>
        <p:txBody>
          <a:bodyPr wrap="none">
            <a:spAutoFit/>
          </a:bodyPr>
          <a:lstStyle/>
          <a:p>
            <a:pPr algn="ctr"/>
            <a:r>
              <a:rPr lang="en-US" dirty="0" err="1"/>
              <a:t>strncpy</a:t>
            </a:r>
            <a:r>
              <a:rPr lang="en-US" dirty="0"/>
              <a:t>(                                        )</a:t>
            </a:r>
          </a:p>
        </p:txBody>
      </p:sp>
      <p:sp>
        <p:nvSpPr>
          <p:cNvPr id="38" name="Rectangle: Rounded Corners 37">
            <a:extLst>
              <a:ext uri="{FF2B5EF4-FFF2-40B4-BE49-F238E27FC236}">
                <a16:creationId xmlns:a16="http://schemas.microsoft.com/office/drawing/2014/main" id="{AD65F8E2-B97B-4A73-8480-CD07E77DA65F}"/>
              </a:ext>
            </a:extLst>
          </p:cNvPr>
          <p:cNvSpPr/>
          <p:nvPr/>
        </p:nvSpPr>
        <p:spPr>
          <a:xfrm>
            <a:off x="4170817" y="4897884"/>
            <a:ext cx="648833" cy="36512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dest</a:t>
            </a:r>
            <a:endParaRPr lang="en-US" dirty="0">
              <a:solidFill>
                <a:schemeClr val="tx1"/>
              </a:solidFill>
            </a:endParaRPr>
          </a:p>
        </p:txBody>
      </p:sp>
      <p:sp>
        <p:nvSpPr>
          <p:cNvPr id="39" name="Rectangle: Rounded Corners 38">
            <a:extLst>
              <a:ext uri="{FF2B5EF4-FFF2-40B4-BE49-F238E27FC236}">
                <a16:creationId xmlns:a16="http://schemas.microsoft.com/office/drawing/2014/main" id="{CF86A125-6710-416A-8245-C958E6428608}"/>
              </a:ext>
            </a:extLst>
          </p:cNvPr>
          <p:cNvSpPr/>
          <p:nvPr/>
        </p:nvSpPr>
        <p:spPr>
          <a:xfrm>
            <a:off x="4855484" y="4893568"/>
            <a:ext cx="648833" cy="36512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src</a:t>
            </a:r>
            <a:endParaRPr lang="en-US" dirty="0">
              <a:solidFill>
                <a:schemeClr val="tx1"/>
              </a:solidFill>
            </a:endParaRPr>
          </a:p>
        </p:txBody>
      </p:sp>
      <p:sp>
        <p:nvSpPr>
          <p:cNvPr id="40" name="Rectangle: Rounded Corners 39">
            <a:extLst>
              <a:ext uri="{FF2B5EF4-FFF2-40B4-BE49-F238E27FC236}">
                <a16:creationId xmlns:a16="http://schemas.microsoft.com/office/drawing/2014/main" id="{4EF77F81-4AA6-4E71-BD8F-DA6F2FD98273}"/>
              </a:ext>
            </a:extLst>
          </p:cNvPr>
          <p:cNvSpPr/>
          <p:nvPr/>
        </p:nvSpPr>
        <p:spPr>
          <a:xfrm>
            <a:off x="5572897" y="4906764"/>
            <a:ext cx="648833" cy="36512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num</a:t>
            </a:r>
          </a:p>
        </p:txBody>
      </p:sp>
      <p:cxnSp>
        <p:nvCxnSpPr>
          <p:cNvPr id="50" name="Connector: Elbow 49">
            <a:extLst>
              <a:ext uri="{FF2B5EF4-FFF2-40B4-BE49-F238E27FC236}">
                <a16:creationId xmlns:a16="http://schemas.microsoft.com/office/drawing/2014/main" id="{48D0162E-9730-47B1-AE5F-ECF63067AEAE}"/>
              </a:ext>
            </a:extLst>
          </p:cNvPr>
          <p:cNvCxnSpPr>
            <a:cxnSpLocks/>
          </p:cNvCxnSpPr>
          <p:nvPr/>
        </p:nvCxnSpPr>
        <p:spPr>
          <a:xfrm rot="10800000" flipH="1" flipV="1">
            <a:off x="3885427" y="3857149"/>
            <a:ext cx="609806" cy="1029330"/>
          </a:xfrm>
          <a:prstGeom prst="bentConnector4">
            <a:avLst>
              <a:gd name="adj1" fmla="val -37487"/>
              <a:gd name="adj2" fmla="val 8602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onnector: Elbow 58">
            <a:extLst>
              <a:ext uri="{FF2B5EF4-FFF2-40B4-BE49-F238E27FC236}">
                <a16:creationId xmlns:a16="http://schemas.microsoft.com/office/drawing/2014/main" id="{E438EF6D-C399-4D84-B491-83CBF4D2D3C3}"/>
              </a:ext>
            </a:extLst>
          </p:cNvPr>
          <p:cNvCxnSpPr>
            <a:cxnSpLocks/>
            <a:endCxn id="40" idx="0"/>
          </p:cNvCxnSpPr>
          <p:nvPr/>
        </p:nvCxnSpPr>
        <p:spPr>
          <a:xfrm rot="16200000" flipH="1">
            <a:off x="5390110" y="4399560"/>
            <a:ext cx="620196" cy="394211"/>
          </a:xfrm>
          <a:prstGeom prst="bentConnector3">
            <a:avLst>
              <a:gd name="adj1" fmla="val -68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4" name="Picture 23">
            <a:extLst>
              <a:ext uri="{FF2B5EF4-FFF2-40B4-BE49-F238E27FC236}">
                <a16:creationId xmlns:a16="http://schemas.microsoft.com/office/drawing/2014/main" id="{DA9CD106-C912-4E2A-BB06-997679D9E3A1}"/>
              </a:ext>
            </a:extLst>
          </p:cNvPr>
          <p:cNvPicPr>
            <a:picLocks noChangeAspect="1"/>
          </p:cNvPicPr>
          <p:nvPr/>
        </p:nvPicPr>
        <p:blipFill>
          <a:blip r:embed="rId3"/>
          <a:stretch>
            <a:fillRect/>
          </a:stretch>
        </p:blipFill>
        <p:spPr>
          <a:xfrm>
            <a:off x="6580766" y="2060020"/>
            <a:ext cx="5237177" cy="3045975"/>
          </a:xfrm>
          <a:prstGeom prst="rect">
            <a:avLst/>
          </a:prstGeom>
        </p:spPr>
      </p:pic>
    </p:spTree>
    <p:extLst>
      <p:ext uri="{BB962C8B-B14F-4D97-AF65-F5344CB8AC3E}">
        <p14:creationId xmlns:p14="http://schemas.microsoft.com/office/powerpoint/2010/main" val="3847014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7D7EA-5F42-460E-9DFB-A89791DF450B}"/>
              </a:ext>
            </a:extLst>
          </p:cNvPr>
          <p:cNvSpPr>
            <a:spLocks noGrp="1"/>
          </p:cNvSpPr>
          <p:nvPr>
            <p:ph type="title"/>
          </p:nvPr>
        </p:nvSpPr>
        <p:spPr/>
        <p:txBody>
          <a:bodyPr/>
          <a:lstStyle/>
          <a:p>
            <a:r>
              <a:rPr lang="en-US" dirty="0"/>
              <a:t>Passing arguments to </a:t>
            </a:r>
            <a:r>
              <a:rPr lang="en-US" dirty="0" err="1"/>
              <a:t>vfgadgets</a:t>
            </a:r>
            <a:r>
              <a:rPr lang="en-US" dirty="0"/>
              <a:t>: Argument Loading Gadget</a:t>
            </a:r>
          </a:p>
        </p:txBody>
      </p:sp>
      <p:sp>
        <p:nvSpPr>
          <p:cNvPr id="3" name="Content Placeholder 2">
            <a:extLst>
              <a:ext uri="{FF2B5EF4-FFF2-40B4-BE49-F238E27FC236}">
                <a16:creationId xmlns:a16="http://schemas.microsoft.com/office/drawing/2014/main" id="{00FD861D-C28B-4266-BB37-196FBAC6BFFE}"/>
              </a:ext>
            </a:extLst>
          </p:cNvPr>
          <p:cNvSpPr>
            <a:spLocks noGrp="1"/>
          </p:cNvSpPr>
          <p:nvPr>
            <p:ph idx="1"/>
          </p:nvPr>
        </p:nvSpPr>
        <p:spPr>
          <a:xfrm>
            <a:off x="838201" y="1825625"/>
            <a:ext cx="5867400" cy="4351338"/>
          </a:xfrm>
        </p:spPr>
        <p:txBody>
          <a:bodyPr>
            <a:normAutofit/>
          </a:bodyPr>
          <a:lstStyle/>
          <a:p>
            <a:r>
              <a:rPr lang="en-US" sz="2400" dirty="0"/>
              <a:t>Control arguments of the invoked function.</a:t>
            </a:r>
          </a:p>
          <a:p>
            <a:r>
              <a:rPr lang="en-US" sz="2400" dirty="0"/>
              <a:t>On Windows x64, the first 4 (non-floating point) arguments to a function are passed through the registers </a:t>
            </a:r>
            <a:r>
              <a:rPr lang="en-US" sz="2400" dirty="0" err="1"/>
              <a:t>rcx</a:t>
            </a:r>
            <a:r>
              <a:rPr lang="en-US" sz="2400" dirty="0"/>
              <a:t>, </a:t>
            </a:r>
            <a:r>
              <a:rPr lang="en-US" sz="2400" dirty="0" err="1"/>
              <a:t>rdx</a:t>
            </a:r>
            <a:r>
              <a:rPr lang="en-US" sz="2400" dirty="0"/>
              <a:t>, r8, and r9.</a:t>
            </a:r>
          </a:p>
          <a:p>
            <a:pPr marL="457200" lvl="1" indent="0">
              <a:buNone/>
            </a:pPr>
            <a:r>
              <a:rPr lang="en-US" sz="2000" dirty="0">
                <a:sym typeface="Wingdings" panose="05000000000000000000" pitchFamily="2" charset="2"/>
              </a:rPr>
              <a:t> use these to pass arguments</a:t>
            </a:r>
            <a:endParaRPr lang="en-US" sz="2000" dirty="0"/>
          </a:p>
          <a:p>
            <a:r>
              <a:rPr lang="en-US" sz="2400" dirty="0"/>
              <a:t>On Windows x86, the arguments are passed through the stack, and will be removed (pop) after the function returns.</a:t>
            </a:r>
          </a:p>
          <a:p>
            <a:pPr marL="457200" lvl="1" indent="0">
              <a:buNone/>
            </a:pPr>
            <a:r>
              <a:rPr lang="en-US" sz="2000" dirty="0">
                <a:sym typeface="Wingdings" panose="05000000000000000000" pitchFamily="2" charset="2"/>
              </a:rPr>
              <a:t> A</a:t>
            </a:r>
            <a:r>
              <a:rPr lang="en-US" sz="2000" dirty="0"/>
              <a:t>lternative to pass arguments is needed.</a:t>
            </a:r>
          </a:p>
        </p:txBody>
      </p:sp>
      <p:sp>
        <p:nvSpPr>
          <p:cNvPr id="4" name="Date Placeholder 3">
            <a:extLst>
              <a:ext uri="{FF2B5EF4-FFF2-40B4-BE49-F238E27FC236}">
                <a16:creationId xmlns:a16="http://schemas.microsoft.com/office/drawing/2014/main" id="{6A32E2FD-6F36-43A6-9C41-CB9F98106AA4}"/>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6A6A76D0-0DD3-4C9F-BB87-2A5DDE926703}"/>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3BC65179-C7FF-4BE6-AD9B-32381198E642}"/>
              </a:ext>
            </a:extLst>
          </p:cNvPr>
          <p:cNvSpPr>
            <a:spLocks noGrp="1"/>
          </p:cNvSpPr>
          <p:nvPr>
            <p:ph type="sldNum" sz="quarter" idx="12"/>
          </p:nvPr>
        </p:nvSpPr>
        <p:spPr/>
        <p:txBody>
          <a:bodyPr/>
          <a:lstStyle/>
          <a:p>
            <a:fld id="{9B39403A-6636-4F4F-97DD-2FAAF472A277}" type="slidenum">
              <a:rPr lang="en-US" smtClean="0"/>
              <a:t>14</a:t>
            </a:fld>
            <a:endParaRPr lang="en-US"/>
          </a:p>
        </p:txBody>
      </p:sp>
      <p:sp>
        <p:nvSpPr>
          <p:cNvPr id="8" name="Rectangle 7">
            <a:extLst>
              <a:ext uri="{FF2B5EF4-FFF2-40B4-BE49-F238E27FC236}">
                <a16:creationId xmlns:a16="http://schemas.microsoft.com/office/drawing/2014/main" id="{FAC0C7FA-B634-4E4F-B717-7647355C69C5}"/>
              </a:ext>
            </a:extLst>
          </p:cNvPr>
          <p:cNvSpPr/>
          <p:nvPr/>
        </p:nvSpPr>
        <p:spPr>
          <a:xfrm>
            <a:off x="1200151" y="3667672"/>
            <a:ext cx="6096000" cy="2677656"/>
          </a:xfrm>
          <a:prstGeom prst="rect">
            <a:avLst/>
          </a:prstGeom>
        </p:spPr>
        <p:txBody>
          <a:bodyPr>
            <a:spAutoFit/>
          </a:bodyPr>
          <a:lstStyle/>
          <a:p>
            <a:r>
              <a:rPr lang="en-US" sz="1400" dirty="0">
                <a:latin typeface="Consolas" panose="020B0609020204030204" pitchFamily="49" charset="0"/>
              </a:rPr>
              <a:t>mov </a:t>
            </a:r>
            <a:r>
              <a:rPr lang="en-US" sz="1400" dirty="0" err="1">
                <a:latin typeface="Consolas" panose="020B0609020204030204" pitchFamily="49" charset="0"/>
              </a:rPr>
              <a:t>rax</a:t>
            </a:r>
            <a:r>
              <a:rPr lang="en-US" sz="1400" dirty="0">
                <a:latin typeface="Consolas" panose="020B0609020204030204" pitchFamily="49" charset="0"/>
              </a:rPr>
              <a:t>, qword </a:t>
            </a:r>
            <a:r>
              <a:rPr lang="en-US" sz="1400" dirty="0" err="1">
                <a:latin typeface="Consolas" panose="020B0609020204030204" pitchFamily="49" charset="0"/>
              </a:rPr>
              <a:t>ptr</a:t>
            </a:r>
            <a:r>
              <a:rPr lang="en-US" sz="1400" dirty="0">
                <a:latin typeface="Consolas" panose="020B0609020204030204" pitchFamily="49" charset="0"/>
              </a:rPr>
              <a:t> [rcx+10h]</a:t>
            </a:r>
          </a:p>
          <a:p>
            <a:r>
              <a:rPr lang="pt-BR" sz="1400" dirty="0">
                <a:latin typeface="Consolas" panose="020B0609020204030204" pitchFamily="49" charset="0"/>
              </a:rPr>
              <a:t>mov r8, qword ptr [rcx+18h]</a:t>
            </a:r>
          </a:p>
          <a:p>
            <a:r>
              <a:rPr lang="en-US" sz="1400" dirty="0" err="1">
                <a:latin typeface="Consolas" panose="020B0609020204030204" pitchFamily="49" charset="0"/>
              </a:rPr>
              <a:t>xorps</a:t>
            </a:r>
            <a:r>
              <a:rPr lang="en-US" sz="1400" dirty="0">
                <a:latin typeface="Consolas" panose="020B0609020204030204" pitchFamily="49" charset="0"/>
              </a:rPr>
              <a:t> xmm0, xmm0</a:t>
            </a:r>
          </a:p>
          <a:p>
            <a:r>
              <a:rPr lang="en-US" sz="1400" dirty="0">
                <a:latin typeface="Consolas" panose="020B0609020204030204" pitchFamily="49" charset="0"/>
              </a:rPr>
              <a:t>lea </a:t>
            </a:r>
            <a:r>
              <a:rPr lang="en-US" sz="1400" dirty="0" err="1">
                <a:latin typeface="Consolas" panose="020B0609020204030204" pitchFamily="49" charset="0"/>
              </a:rPr>
              <a:t>rdx</a:t>
            </a:r>
            <a:r>
              <a:rPr lang="en-US" sz="1400" dirty="0">
                <a:latin typeface="Consolas" panose="020B0609020204030204" pitchFamily="49" charset="0"/>
              </a:rPr>
              <a:t>, [</a:t>
            </a:r>
            <a:r>
              <a:rPr lang="en-US" sz="1400" dirty="0" err="1">
                <a:latin typeface="Consolas" panose="020B0609020204030204" pitchFamily="49" charset="0"/>
              </a:rPr>
              <a:t>rax+rax</a:t>
            </a:r>
            <a:r>
              <a:rPr lang="en-US" sz="1400" dirty="0">
                <a:latin typeface="Consolas" panose="020B0609020204030204" pitchFamily="49" charset="0"/>
              </a:rPr>
              <a:t>*2]</a:t>
            </a:r>
          </a:p>
          <a:p>
            <a:r>
              <a:rPr lang="en-US" sz="1400" dirty="0">
                <a:latin typeface="Consolas" panose="020B0609020204030204" pitchFamily="49" charset="0"/>
              </a:rPr>
              <a:t>mov </a:t>
            </a:r>
            <a:r>
              <a:rPr lang="en-US" sz="1400" dirty="0" err="1">
                <a:latin typeface="Consolas" panose="020B0609020204030204" pitchFamily="49" charset="0"/>
              </a:rPr>
              <a:t>rax</a:t>
            </a:r>
            <a:r>
              <a:rPr lang="en-US" sz="1400" dirty="0">
                <a:latin typeface="Consolas" panose="020B0609020204030204" pitchFamily="49" charset="0"/>
              </a:rPr>
              <a:t>, qword </a:t>
            </a:r>
            <a:r>
              <a:rPr lang="en-US" sz="1400" dirty="0" err="1">
                <a:latin typeface="Consolas" panose="020B0609020204030204" pitchFamily="49" charset="0"/>
              </a:rPr>
              <a:t>ptr</a:t>
            </a:r>
            <a:r>
              <a:rPr lang="en-US" sz="1400" dirty="0">
                <a:latin typeface="Consolas" panose="020B0609020204030204" pitchFamily="49" charset="0"/>
              </a:rPr>
              <a:t> [rcx+8]</a:t>
            </a:r>
          </a:p>
          <a:p>
            <a:r>
              <a:rPr lang="en-US" sz="1400" dirty="0">
                <a:latin typeface="Consolas" panose="020B0609020204030204" pitchFamily="49" charset="0"/>
              </a:rPr>
              <a:t>lea </a:t>
            </a:r>
            <a:r>
              <a:rPr lang="en-US" sz="1400" dirty="0" err="1">
                <a:latin typeface="Consolas" panose="020B0609020204030204" pitchFamily="49" charset="0"/>
              </a:rPr>
              <a:t>rcx</a:t>
            </a:r>
            <a:r>
              <a:rPr lang="en-US" sz="1400" dirty="0">
                <a:latin typeface="Consolas" panose="020B0609020204030204" pitchFamily="49" charset="0"/>
              </a:rPr>
              <a:t>, [</a:t>
            </a:r>
            <a:r>
              <a:rPr lang="en-US" sz="1400" dirty="0" err="1">
                <a:latin typeface="Consolas" panose="020B0609020204030204" pitchFamily="49" charset="0"/>
              </a:rPr>
              <a:t>rax+rax</a:t>
            </a:r>
            <a:r>
              <a:rPr lang="en-US" sz="1400" dirty="0">
                <a:latin typeface="Consolas" panose="020B0609020204030204" pitchFamily="49" charset="0"/>
              </a:rPr>
              <a:t>*4]</a:t>
            </a:r>
          </a:p>
          <a:p>
            <a:r>
              <a:rPr lang="en-US" sz="1400" dirty="0">
                <a:latin typeface="Consolas" panose="020B0609020204030204" pitchFamily="49" charset="0"/>
              </a:rPr>
              <a:t>lea r9, [rdx+r8*2]</a:t>
            </a:r>
          </a:p>
          <a:p>
            <a:r>
              <a:rPr lang="en-US" sz="1400" dirty="0">
                <a:latin typeface="Consolas" panose="020B0609020204030204" pitchFamily="49" charset="0"/>
              </a:rPr>
              <a:t>add r9, </a:t>
            </a:r>
            <a:r>
              <a:rPr lang="en-US" sz="1400" dirty="0" err="1">
                <a:latin typeface="Consolas" panose="020B0609020204030204" pitchFamily="49" charset="0"/>
              </a:rPr>
              <a:t>rcx</a:t>
            </a:r>
            <a:endParaRPr lang="en-US" sz="1400" dirty="0">
              <a:latin typeface="Consolas" panose="020B0609020204030204" pitchFamily="49" charset="0"/>
            </a:endParaRPr>
          </a:p>
          <a:p>
            <a:r>
              <a:rPr lang="en-US" sz="1400" dirty="0">
                <a:latin typeface="Consolas" panose="020B0609020204030204" pitchFamily="49" charset="0"/>
              </a:rPr>
              <a:t>cvtsi2ss xmm0, r9</a:t>
            </a:r>
          </a:p>
          <a:p>
            <a:r>
              <a:rPr lang="en-US" sz="1400" dirty="0" err="1">
                <a:latin typeface="Consolas" panose="020B0609020204030204" pitchFamily="49" charset="0"/>
              </a:rPr>
              <a:t>addss</a:t>
            </a:r>
            <a:r>
              <a:rPr lang="en-US" sz="1400" dirty="0">
                <a:latin typeface="Consolas" panose="020B0609020204030204" pitchFamily="49" charset="0"/>
              </a:rPr>
              <a:t> xmm0, </a:t>
            </a:r>
            <a:r>
              <a:rPr lang="en-US" sz="1400" dirty="0" err="1">
                <a:latin typeface="Consolas" panose="020B0609020204030204" pitchFamily="49" charset="0"/>
              </a:rPr>
              <a:t>dword</a:t>
            </a:r>
            <a:r>
              <a:rPr lang="en-US" sz="1400" dirty="0">
                <a:latin typeface="Consolas" panose="020B0609020204030204" pitchFamily="49" charset="0"/>
              </a:rPr>
              <a:t> </a:t>
            </a:r>
            <a:r>
              <a:rPr lang="en-US" sz="1400" dirty="0" err="1">
                <a:latin typeface="Consolas" panose="020B0609020204030204" pitchFamily="49" charset="0"/>
              </a:rPr>
              <a:t>ptr</a:t>
            </a:r>
            <a:r>
              <a:rPr lang="en-US" sz="1400" dirty="0">
                <a:latin typeface="Consolas" panose="020B0609020204030204" pitchFamily="49" charset="0"/>
              </a:rPr>
              <a:t> [__real0]</a:t>
            </a:r>
          </a:p>
          <a:p>
            <a:r>
              <a:rPr lang="en-US" sz="1400" dirty="0" err="1">
                <a:latin typeface="Consolas" panose="020B0609020204030204" pitchFamily="49" charset="0"/>
              </a:rPr>
              <a:t>divss</a:t>
            </a:r>
            <a:r>
              <a:rPr lang="en-US" sz="1400" dirty="0">
                <a:latin typeface="Consolas" panose="020B0609020204030204" pitchFamily="49" charset="0"/>
              </a:rPr>
              <a:t> xmm0, </a:t>
            </a:r>
            <a:r>
              <a:rPr lang="en-US" sz="1400" dirty="0" err="1">
                <a:latin typeface="Consolas" panose="020B0609020204030204" pitchFamily="49" charset="0"/>
              </a:rPr>
              <a:t>dword</a:t>
            </a:r>
            <a:r>
              <a:rPr lang="en-US" sz="1400" dirty="0">
                <a:latin typeface="Consolas" panose="020B0609020204030204" pitchFamily="49" charset="0"/>
              </a:rPr>
              <a:t> </a:t>
            </a:r>
            <a:r>
              <a:rPr lang="en-US" sz="1400" dirty="0" err="1">
                <a:latin typeface="Consolas" panose="020B0609020204030204" pitchFamily="49" charset="0"/>
              </a:rPr>
              <a:t>ptr</a:t>
            </a:r>
            <a:r>
              <a:rPr lang="en-US" sz="1400" dirty="0">
                <a:latin typeface="Consolas" panose="020B0609020204030204" pitchFamily="49" charset="0"/>
              </a:rPr>
              <a:t> [__real1]</a:t>
            </a:r>
          </a:p>
          <a:p>
            <a:r>
              <a:rPr lang="en-US" sz="1400" dirty="0">
                <a:latin typeface="Consolas" panose="020B0609020204030204" pitchFamily="49" charset="0"/>
              </a:rPr>
              <a:t>ret</a:t>
            </a:r>
            <a:endParaRPr lang="en-US" sz="4000" dirty="0">
              <a:latin typeface="Consolas" panose="020B0609020204030204" pitchFamily="49" charset="0"/>
            </a:endParaRPr>
          </a:p>
        </p:txBody>
      </p:sp>
      <p:sp>
        <p:nvSpPr>
          <p:cNvPr id="10" name="Rectangle 9">
            <a:extLst>
              <a:ext uri="{FF2B5EF4-FFF2-40B4-BE49-F238E27FC236}">
                <a16:creationId xmlns:a16="http://schemas.microsoft.com/office/drawing/2014/main" id="{2B13768B-8FF6-4807-82EA-F6527A3EF583}"/>
              </a:ext>
            </a:extLst>
          </p:cNvPr>
          <p:cNvSpPr/>
          <p:nvPr/>
        </p:nvSpPr>
        <p:spPr>
          <a:xfrm>
            <a:off x="6409203" y="1538584"/>
            <a:ext cx="6096000" cy="4832092"/>
          </a:xfrm>
          <a:prstGeom prst="rect">
            <a:avLst/>
          </a:prstGeom>
        </p:spPr>
        <p:txBody>
          <a:bodyPr>
            <a:spAutoFit/>
          </a:bodyPr>
          <a:lstStyle/>
          <a:p>
            <a:r>
              <a:rPr lang="en-US" sz="1400" dirty="0">
                <a:solidFill>
                  <a:srgbClr val="0000FF"/>
                </a:solidFill>
                <a:latin typeface="Consolas" panose="020B0609020204030204" pitchFamily="49" charset="0"/>
              </a:rPr>
              <a:t>class </a:t>
            </a:r>
            <a:r>
              <a:rPr lang="en-US" sz="1400" dirty="0">
                <a:solidFill>
                  <a:srgbClr val="2B92B0"/>
                </a:solidFill>
                <a:latin typeface="Consolas" panose="020B0609020204030204" pitchFamily="49" charset="0"/>
              </a:rPr>
              <a:t>Exam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private</a:t>
            </a:r>
            <a:r>
              <a:rPr lang="en-US" sz="1400" dirty="0">
                <a:solidFill>
                  <a:srgbClr val="000000"/>
                </a:solidFill>
                <a:latin typeface="Consolas" panose="020B0609020204030204" pitchFamily="49" charset="0"/>
              </a:rPr>
              <a:t>:</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err="1">
                <a:solidFill>
                  <a:srgbClr val="000000"/>
                </a:solidFill>
                <a:latin typeface="Consolas" panose="020B0609020204030204" pitchFamily="49" charset="0"/>
              </a:rPr>
              <a:t>scoreA</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scoreB</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scoreC</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public</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char </a:t>
            </a:r>
            <a:r>
              <a:rPr lang="en-US" sz="1400" dirty="0">
                <a:solidFill>
                  <a:srgbClr val="000000"/>
                </a:solidFill>
                <a:latin typeface="Consolas" panose="020B0609020204030204" pitchFamily="49" charset="0"/>
              </a:rPr>
              <a:t>*topic;</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a:solidFill>
                  <a:srgbClr val="000000"/>
                </a:solidFill>
                <a:latin typeface="Consolas" panose="020B0609020204030204" pitchFamily="49" charset="0"/>
              </a:rPr>
              <a:t>score;</a:t>
            </a:r>
          </a:p>
          <a:p>
            <a:r>
              <a:rPr lang="en-US" sz="1400" dirty="0">
                <a:solidFill>
                  <a:srgbClr val="0000FF"/>
                </a:solidFill>
                <a:latin typeface="Consolas" panose="020B0609020204030204" pitchFamily="49" charset="0"/>
              </a:rPr>
              <a:t>    virtual void </a:t>
            </a:r>
            <a:r>
              <a:rPr lang="en-US" sz="1400" b="1" dirty="0" err="1">
                <a:solidFill>
                  <a:srgbClr val="000000"/>
                </a:solidFill>
                <a:latin typeface="Consolas" panose="020B0609020204030204" pitchFamily="49" charset="0"/>
              </a:rPr>
              <a:t>updateAbsoluteScore</a:t>
            </a:r>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        score = </a:t>
            </a:r>
            <a:r>
              <a:rPr lang="en-US" sz="1400" dirty="0" err="1">
                <a:solidFill>
                  <a:srgbClr val="000000"/>
                </a:solidFill>
                <a:latin typeface="Consolas" panose="020B0609020204030204" pitchFamily="49" charset="0"/>
              </a:rPr>
              <a:t>scoreA</a:t>
            </a:r>
            <a:r>
              <a:rPr lang="en-US" sz="1400" dirty="0">
                <a:solidFill>
                  <a:srgbClr val="000000"/>
                </a:solidFill>
                <a:latin typeface="Consolas" panose="020B0609020204030204" pitchFamily="49" charset="0"/>
              </a:rPr>
              <a:t> + </a:t>
            </a:r>
            <a:r>
              <a:rPr lang="en-US" sz="1400" dirty="0" err="1">
                <a:solidFill>
                  <a:srgbClr val="000000"/>
                </a:solidFill>
                <a:latin typeface="Consolas" panose="020B0609020204030204" pitchFamily="49" charset="0"/>
              </a:rPr>
              <a:t>scoreB</a:t>
            </a:r>
            <a:r>
              <a:rPr lang="en-US" sz="1400" dirty="0">
                <a:solidFill>
                  <a:srgbClr val="000000"/>
                </a:solidFill>
                <a:latin typeface="Consolas" panose="020B0609020204030204" pitchFamily="49" charset="0"/>
              </a:rPr>
              <a:t> + </a:t>
            </a:r>
            <a:r>
              <a:rPr lang="en-US" sz="1400" dirty="0" err="1">
                <a:solidFill>
                  <a:srgbClr val="000000"/>
                </a:solidFill>
                <a:latin typeface="Consolas" panose="020B0609020204030204" pitchFamily="49" charset="0"/>
              </a:rPr>
              <a:t>scoreC</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a:t>
            </a:r>
          </a:p>
          <a:p>
            <a:r>
              <a:rPr lang="en-US" sz="1400" dirty="0">
                <a:solidFill>
                  <a:srgbClr val="0000FF"/>
                </a:solidFill>
                <a:latin typeface="Consolas" panose="020B0609020204030204" pitchFamily="49" charset="0"/>
              </a:rPr>
              <a:t>    virtual float </a:t>
            </a:r>
            <a:r>
              <a:rPr lang="en-US" sz="1400" b="1" dirty="0" err="1">
                <a:solidFill>
                  <a:srgbClr val="000000"/>
                </a:solidFill>
                <a:latin typeface="Consolas" panose="020B0609020204030204" pitchFamily="49" charset="0"/>
              </a:rPr>
              <a:t>getWeightedScore</a:t>
            </a:r>
            <a:r>
              <a:rPr lang="en-US" sz="1400" dirty="0">
                <a:solidFill>
                  <a:srgbClr val="000000"/>
                </a:solidFill>
                <a:latin typeface="Consolas" panose="020B0609020204030204" pitchFamily="49" charset="0"/>
              </a:rPr>
              <a:t>() {</a:t>
            </a:r>
          </a:p>
          <a:p>
            <a:r>
              <a:rPr lang="en-US" sz="1400" dirty="0">
                <a:solidFill>
                  <a:srgbClr val="0000FF"/>
                </a:solidFill>
                <a:latin typeface="Consolas" panose="020B0609020204030204" pitchFamily="49" charset="0"/>
              </a:rPr>
              <a:t>        return </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float</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scoreA</a:t>
            </a:r>
            <a:r>
              <a:rPr lang="en-US" sz="1400" dirty="0">
                <a:solidFill>
                  <a:srgbClr val="000000"/>
                </a:solidFill>
                <a:latin typeface="Consolas" panose="020B0609020204030204" pitchFamily="49" charset="0"/>
              </a:rPr>
              <a:t>*5+scoreB*3+scoreC*2) / 10;</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struct </a:t>
            </a:r>
            <a:r>
              <a:rPr lang="en-US" sz="1400" dirty="0" err="1">
                <a:solidFill>
                  <a:srgbClr val="2B92B0"/>
                </a:solidFill>
                <a:latin typeface="Consolas" panose="020B0609020204030204" pitchFamily="49" charset="0"/>
              </a:rPr>
              <a:t>SimpleString</a:t>
            </a:r>
            <a:r>
              <a:rPr lang="en-US" sz="1400" dirty="0">
                <a:solidFill>
                  <a:srgbClr val="2B92B0"/>
                </a:solidFill>
                <a:latin typeface="Consolas" panose="020B0609020204030204" pitchFamily="49" charset="0"/>
              </a:rPr>
              <a:t>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char</a:t>
            </a:r>
            <a:r>
              <a:rPr lang="en-US" sz="1400" dirty="0">
                <a:solidFill>
                  <a:srgbClr val="000000"/>
                </a:solidFill>
                <a:latin typeface="Consolas" panose="020B0609020204030204" pitchFamily="49" charset="0"/>
              </a:rPr>
              <a:t>* buffer;</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err="1">
                <a:solidFill>
                  <a:srgbClr val="000000"/>
                </a:solidFill>
                <a:latin typeface="Consolas" panose="020B0609020204030204" pitchFamily="49" charset="0"/>
              </a:rPr>
              <a:t>len</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virtual void </a:t>
            </a:r>
            <a:r>
              <a:rPr lang="en-US" sz="1400" b="1" dirty="0">
                <a:solidFill>
                  <a:srgbClr val="000000"/>
                </a:solidFill>
                <a:latin typeface="Consolas" panose="020B0609020204030204" pitchFamily="49" charset="0"/>
              </a:rPr>
              <a:t>set</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char</a:t>
            </a:r>
            <a:r>
              <a:rPr lang="en-US" sz="1400" dirty="0">
                <a:solidFill>
                  <a:srgbClr val="000000"/>
                </a:solidFill>
                <a:latin typeface="Consolas" panose="020B0609020204030204" pitchFamily="49" charset="0"/>
              </a:rPr>
              <a:t>* </a:t>
            </a:r>
            <a:r>
              <a:rPr lang="en-US" sz="1400" dirty="0">
                <a:solidFill>
                  <a:srgbClr val="818181"/>
                </a:solidFill>
                <a:latin typeface="Consolas" panose="020B0609020204030204" pitchFamily="49" charset="0"/>
              </a:rPr>
              <a:t>s</a:t>
            </a:r>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strncpy</a:t>
            </a:r>
            <a:r>
              <a:rPr lang="en-US" sz="1400" dirty="0">
                <a:solidFill>
                  <a:srgbClr val="000000"/>
                </a:solidFill>
                <a:latin typeface="Consolas" panose="020B0609020204030204" pitchFamily="49" charset="0"/>
              </a:rPr>
              <a:t>(buffer, </a:t>
            </a:r>
            <a:r>
              <a:rPr lang="en-US" sz="1400" b="1" dirty="0">
                <a:solidFill>
                  <a:srgbClr val="818181"/>
                </a:solidFill>
                <a:latin typeface="Consolas" panose="020B0609020204030204" pitchFamily="49" charset="0"/>
              </a:rPr>
              <a:t>s</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len</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endParaRPr lang="en-US" sz="4000" dirty="0">
              <a:latin typeface="Consolas" panose="020B0609020204030204" pitchFamily="49" charset="0"/>
            </a:endParaRPr>
          </a:p>
        </p:txBody>
      </p:sp>
      <p:sp>
        <p:nvSpPr>
          <p:cNvPr id="11" name="Rectangle 10">
            <a:extLst>
              <a:ext uri="{FF2B5EF4-FFF2-40B4-BE49-F238E27FC236}">
                <a16:creationId xmlns:a16="http://schemas.microsoft.com/office/drawing/2014/main" id="{133999C5-C0CE-4494-9260-995154D1F8F4}"/>
              </a:ext>
            </a:extLst>
          </p:cNvPr>
          <p:cNvSpPr/>
          <p:nvPr/>
        </p:nvSpPr>
        <p:spPr>
          <a:xfrm>
            <a:off x="6837377" y="3709973"/>
            <a:ext cx="5210244" cy="7815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b="1" dirty="0">
              <a:solidFill>
                <a:schemeClr val="tx1"/>
              </a:solidFill>
            </a:endParaRPr>
          </a:p>
          <a:p>
            <a:pPr algn="r"/>
            <a:r>
              <a:rPr lang="en-US" b="1" dirty="0">
                <a:solidFill>
                  <a:schemeClr val="tx1"/>
                </a:solidFill>
              </a:rPr>
              <a:t>LOAD-R64-G</a:t>
            </a:r>
          </a:p>
        </p:txBody>
      </p:sp>
      <p:sp>
        <p:nvSpPr>
          <p:cNvPr id="12" name="Rectangle 11">
            <a:extLst>
              <a:ext uri="{FF2B5EF4-FFF2-40B4-BE49-F238E27FC236}">
                <a16:creationId xmlns:a16="http://schemas.microsoft.com/office/drawing/2014/main" id="{3C181633-110C-45A5-AD74-B3613575EFD2}"/>
              </a:ext>
            </a:extLst>
          </p:cNvPr>
          <p:cNvSpPr/>
          <p:nvPr/>
        </p:nvSpPr>
        <p:spPr>
          <a:xfrm>
            <a:off x="6419850" y="1215737"/>
            <a:ext cx="6096000" cy="5693866"/>
          </a:xfrm>
          <a:prstGeom prst="rect">
            <a:avLst/>
          </a:prstGeom>
        </p:spPr>
        <p:txBody>
          <a:bodyPr>
            <a:spAutoFit/>
          </a:bodyPr>
          <a:lstStyle/>
          <a:p>
            <a:r>
              <a:rPr lang="en-US" sz="1400" dirty="0">
                <a:solidFill>
                  <a:srgbClr val="0000FF"/>
                </a:solidFill>
                <a:latin typeface="Consolas" panose="020B0609020204030204" pitchFamily="49" charset="0"/>
              </a:rPr>
              <a:t>class </a:t>
            </a:r>
            <a:r>
              <a:rPr lang="en-US" sz="1400" dirty="0">
                <a:solidFill>
                  <a:srgbClr val="2B92B0"/>
                </a:solidFill>
                <a:latin typeface="Consolas" panose="020B0609020204030204" pitchFamily="49" charset="0"/>
              </a:rPr>
              <a:t>Student2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private</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std::list&lt;Exam&gt; exams;</a:t>
            </a:r>
          </a:p>
          <a:p>
            <a:r>
              <a:rPr lang="en-US" sz="1400" dirty="0">
                <a:solidFill>
                  <a:srgbClr val="0000FF"/>
                </a:solidFill>
                <a:latin typeface="Consolas" panose="020B0609020204030204" pitchFamily="49" charset="0"/>
              </a:rPr>
              <a:t>public</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virtual void </a:t>
            </a:r>
            <a:r>
              <a:rPr lang="en-US" sz="1400" dirty="0" err="1">
                <a:solidFill>
                  <a:srgbClr val="000000"/>
                </a:solidFill>
                <a:latin typeface="Consolas" panose="020B0609020204030204" pitchFamily="49" charset="0"/>
              </a:rPr>
              <a:t>subscribeCourse</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int </a:t>
            </a:r>
            <a:r>
              <a:rPr lang="en-US" sz="1400" dirty="0">
                <a:solidFill>
                  <a:srgbClr val="818181"/>
                </a:solidFill>
                <a:latin typeface="Consolas" panose="020B0609020204030204" pitchFamily="49" charset="0"/>
              </a:rPr>
              <a:t>id</a:t>
            </a:r>
            <a:r>
              <a:rPr lang="en-US" sz="1400" dirty="0">
                <a:solidFill>
                  <a:srgbClr val="000000"/>
                </a:solidFill>
                <a:latin typeface="Consolas" panose="020B0609020204030204" pitchFamily="49" charset="0"/>
              </a:rPr>
              <a:t>) { </a:t>
            </a:r>
            <a:r>
              <a:rPr lang="en-US" sz="1400" dirty="0">
                <a:solidFill>
                  <a:srgbClr val="008100"/>
                </a:solidFill>
                <a:latin typeface="Consolas" panose="020B0609020204030204" pitchFamily="49" charset="0"/>
              </a:rPr>
              <a:t>/* ... */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virtual void </a:t>
            </a:r>
            <a:r>
              <a:rPr lang="en-US" sz="1400" dirty="0" err="1">
                <a:solidFill>
                  <a:srgbClr val="000000"/>
                </a:solidFill>
                <a:latin typeface="Consolas" panose="020B0609020204030204" pitchFamily="49" charset="0"/>
              </a:rPr>
              <a:t>unsubscribeCourse</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int </a:t>
            </a:r>
            <a:r>
              <a:rPr lang="en-US" sz="1400" dirty="0">
                <a:solidFill>
                  <a:srgbClr val="818181"/>
                </a:solidFill>
                <a:latin typeface="Consolas" panose="020B0609020204030204" pitchFamily="49" charset="0"/>
              </a:rPr>
              <a:t>id</a:t>
            </a:r>
            <a:r>
              <a:rPr lang="en-US" sz="1400" dirty="0">
                <a:solidFill>
                  <a:srgbClr val="000000"/>
                </a:solidFill>
                <a:latin typeface="Consolas" panose="020B0609020204030204" pitchFamily="49" charset="0"/>
              </a:rPr>
              <a:t>) { </a:t>
            </a:r>
            <a:r>
              <a:rPr lang="en-US" sz="1400" dirty="0">
                <a:solidFill>
                  <a:srgbClr val="008100"/>
                </a:solidFill>
                <a:latin typeface="Consolas" panose="020B0609020204030204" pitchFamily="49" charset="0"/>
              </a:rPr>
              <a:t>/* ... */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virtual bool </a:t>
            </a:r>
            <a:r>
              <a:rPr lang="en-US" sz="1400" b="1" dirty="0" err="1">
                <a:solidFill>
                  <a:srgbClr val="000000"/>
                </a:solidFill>
                <a:latin typeface="Consolas" panose="020B0609020204030204" pitchFamily="49" charset="0"/>
              </a:rPr>
              <a:t>getLatestExam</a:t>
            </a:r>
            <a:r>
              <a:rPr lang="en-US" sz="1400" dirty="0">
                <a:solidFill>
                  <a:srgbClr val="000000"/>
                </a:solidFill>
                <a:latin typeface="Consolas" panose="020B0609020204030204" pitchFamily="49" charset="0"/>
              </a:rPr>
              <a:t>(Exam &amp;</a:t>
            </a:r>
            <a:r>
              <a:rPr lang="en-US" sz="1400" dirty="0">
                <a:solidFill>
                  <a:srgbClr val="818181"/>
                </a:solidFill>
                <a:latin typeface="Consolas" panose="020B0609020204030204" pitchFamily="49" charset="0"/>
              </a:rPr>
              <a:t>e</a:t>
            </a:r>
            <a:r>
              <a:rPr lang="en-US" sz="1400" dirty="0">
                <a:solidFill>
                  <a:srgbClr val="000000"/>
                </a:solidFill>
                <a:latin typeface="Consolas" panose="020B0609020204030204" pitchFamily="49" charset="0"/>
              </a:rPr>
              <a:t>) {</a:t>
            </a:r>
          </a:p>
          <a:p>
            <a:r>
              <a:rPr lang="en-US" sz="1400" dirty="0">
                <a:solidFill>
                  <a:srgbClr val="0000FF"/>
                </a:solidFill>
                <a:latin typeface="Consolas" panose="020B0609020204030204" pitchFamily="49" charset="0"/>
              </a:rPr>
              <a:t>        if </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exams.empty</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return false</a:t>
            </a:r>
            <a:r>
              <a:rPr lang="en-US" sz="1400" dirty="0">
                <a:solidFill>
                  <a:srgbClr val="000000"/>
                </a:solidFill>
                <a:latin typeface="Consolas" panose="020B0609020204030204" pitchFamily="49" charset="0"/>
              </a:rPr>
              <a:t>;</a:t>
            </a:r>
          </a:p>
          <a:p>
            <a:r>
              <a:rPr lang="en-US" sz="1400" dirty="0">
                <a:solidFill>
                  <a:srgbClr val="818181"/>
                </a:solidFill>
                <a:latin typeface="Consolas" panose="020B0609020204030204" pitchFamily="49" charset="0"/>
              </a:rPr>
              <a:t>        e </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exams.back</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return true</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class </a:t>
            </a:r>
            <a:r>
              <a:rPr lang="en-US" sz="1400" dirty="0">
                <a:solidFill>
                  <a:srgbClr val="2B92B0"/>
                </a:solidFill>
                <a:latin typeface="Consolas" panose="020B0609020204030204" pitchFamily="49" charset="0"/>
              </a:rPr>
              <a:t>Course2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private</a:t>
            </a:r>
            <a:r>
              <a:rPr lang="en-US" sz="1400" dirty="0">
                <a:solidFill>
                  <a:srgbClr val="000000"/>
                </a:solidFill>
                <a:latin typeface="Consolas" panose="020B0609020204030204" pitchFamily="49" charset="0"/>
              </a:rPr>
              <a:t>:</a:t>
            </a:r>
          </a:p>
          <a:p>
            <a:r>
              <a:rPr lang="en-US" sz="1400" dirty="0">
                <a:solidFill>
                  <a:srgbClr val="2B92B0"/>
                </a:solidFill>
                <a:latin typeface="Consolas" panose="020B0609020204030204" pitchFamily="49" charset="0"/>
              </a:rPr>
              <a:t>    Student2 </a:t>
            </a:r>
            <a:r>
              <a:rPr lang="en-US" sz="1400" dirty="0">
                <a:solidFill>
                  <a:srgbClr val="000000"/>
                </a:solidFill>
                <a:latin typeface="Consolas" panose="020B0609020204030204" pitchFamily="49" charset="0"/>
              </a:rPr>
              <a:t>**students;</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err="1">
                <a:solidFill>
                  <a:srgbClr val="000000"/>
                </a:solidFill>
                <a:latin typeface="Consolas" panose="020B0609020204030204" pitchFamily="49" charset="0"/>
              </a:rPr>
              <a:t>nStudents</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int </a:t>
            </a:r>
            <a:r>
              <a:rPr lang="en-US" sz="1400" dirty="0">
                <a:solidFill>
                  <a:srgbClr val="000000"/>
                </a:solidFill>
                <a:latin typeface="Consolas" panose="020B0609020204030204" pitchFamily="49" charset="0"/>
              </a:rPr>
              <a:t>id;</a:t>
            </a:r>
          </a:p>
          <a:p>
            <a:r>
              <a:rPr lang="en-US" sz="1400" dirty="0">
                <a:solidFill>
                  <a:srgbClr val="0000FF"/>
                </a:solidFill>
                <a:latin typeface="Consolas" panose="020B0609020204030204" pitchFamily="49" charset="0"/>
              </a:rPr>
              <a:t>public</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virtual </a:t>
            </a:r>
            <a:r>
              <a:rPr lang="en-US" sz="1400" b="1" dirty="0">
                <a:solidFill>
                  <a:srgbClr val="000000"/>
                </a:solidFill>
                <a:latin typeface="Consolas" panose="020B0609020204030204" pitchFamily="49" charset="0"/>
              </a:rPr>
              <a:t>~Course2</a:t>
            </a:r>
            <a:r>
              <a:rPr lang="en-US" sz="1400" dirty="0">
                <a:solidFill>
                  <a:srgbClr val="000000"/>
                </a:solidFill>
                <a:latin typeface="Consolas" panose="020B0609020204030204" pitchFamily="49" charset="0"/>
              </a:rPr>
              <a:t>() {</a:t>
            </a:r>
          </a:p>
          <a:p>
            <a:r>
              <a:rPr lang="nn-NO" sz="1400" dirty="0">
                <a:solidFill>
                  <a:srgbClr val="0000FF"/>
                </a:solidFill>
                <a:latin typeface="Consolas" panose="020B0609020204030204" pitchFamily="49" charset="0"/>
              </a:rPr>
              <a:t>        for </a:t>
            </a:r>
            <a:r>
              <a:rPr lang="nn-NO" sz="1400" dirty="0">
                <a:solidFill>
                  <a:srgbClr val="000000"/>
                </a:solidFill>
                <a:latin typeface="Consolas" panose="020B0609020204030204" pitchFamily="49" charset="0"/>
              </a:rPr>
              <a:t>(</a:t>
            </a:r>
            <a:r>
              <a:rPr lang="nn-NO" sz="1400" dirty="0">
                <a:solidFill>
                  <a:srgbClr val="2B92B0"/>
                </a:solidFill>
                <a:latin typeface="Consolas" panose="020B0609020204030204" pitchFamily="49" charset="0"/>
              </a:rPr>
              <a:t>size_t </a:t>
            </a:r>
            <a:r>
              <a:rPr lang="nn-NO" sz="1400" dirty="0">
                <a:solidFill>
                  <a:srgbClr val="000000"/>
                </a:solidFill>
                <a:latin typeface="Consolas" panose="020B0609020204030204" pitchFamily="49" charset="0"/>
              </a:rPr>
              <a:t>i = 0; i &lt; nStudents; i++)</a:t>
            </a:r>
          </a:p>
          <a:p>
            <a:r>
              <a:rPr lang="en-US" sz="1400" dirty="0">
                <a:solidFill>
                  <a:srgbClr val="000000"/>
                </a:solidFill>
                <a:latin typeface="Consolas" panose="020B0609020204030204" pitchFamily="49" charset="0"/>
              </a:rPr>
              <a:t>            students[</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]-&gt;</a:t>
            </a:r>
            <a:r>
              <a:rPr lang="en-US" sz="1400" dirty="0" err="1">
                <a:solidFill>
                  <a:srgbClr val="000000"/>
                </a:solidFill>
                <a:latin typeface="Consolas" panose="020B0609020204030204" pitchFamily="49" charset="0"/>
              </a:rPr>
              <a:t>unsubscribeCourse</a:t>
            </a:r>
            <a:r>
              <a:rPr lang="en-US" sz="1400" dirty="0">
                <a:solidFill>
                  <a:srgbClr val="000000"/>
                </a:solidFill>
                <a:latin typeface="Consolas" panose="020B0609020204030204" pitchFamily="49" charset="0"/>
              </a:rPr>
              <a:t>(id);</a:t>
            </a:r>
          </a:p>
          <a:p>
            <a:r>
              <a:rPr lang="en-US" sz="1400" dirty="0">
                <a:solidFill>
                  <a:srgbClr val="0000FF"/>
                </a:solidFill>
                <a:latin typeface="Consolas" panose="020B0609020204030204" pitchFamily="49" charset="0"/>
              </a:rPr>
              <a:t>        delete </a:t>
            </a:r>
            <a:r>
              <a:rPr lang="en-US" sz="1400" dirty="0">
                <a:solidFill>
                  <a:srgbClr val="000000"/>
                </a:solidFill>
                <a:latin typeface="Consolas" panose="020B0609020204030204" pitchFamily="49" charset="0"/>
              </a:rPr>
              <a:t>students;</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endParaRPr lang="en-US" sz="4000" dirty="0">
              <a:latin typeface="Consolas" panose="020B0609020204030204" pitchFamily="49" charset="0"/>
            </a:endParaRPr>
          </a:p>
        </p:txBody>
      </p:sp>
      <p:sp>
        <p:nvSpPr>
          <p:cNvPr id="13" name="Rectangle 12">
            <a:extLst>
              <a:ext uri="{FF2B5EF4-FFF2-40B4-BE49-F238E27FC236}">
                <a16:creationId xmlns:a16="http://schemas.microsoft.com/office/drawing/2014/main" id="{2D6B0C3D-6D45-452C-B66A-C1867B90BEEF}"/>
              </a:ext>
            </a:extLst>
          </p:cNvPr>
          <p:cNvSpPr/>
          <p:nvPr/>
        </p:nvSpPr>
        <p:spPr>
          <a:xfrm>
            <a:off x="6828304" y="5521432"/>
            <a:ext cx="4495800" cy="114152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b="1" dirty="0">
              <a:solidFill>
                <a:schemeClr val="tx1"/>
              </a:solidFill>
            </a:endParaRPr>
          </a:p>
          <a:p>
            <a:pPr algn="r"/>
            <a:endParaRPr lang="en-US" b="1" dirty="0">
              <a:solidFill>
                <a:schemeClr val="tx1"/>
              </a:solidFill>
            </a:endParaRPr>
          </a:p>
          <a:p>
            <a:pPr algn="r"/>
            <a:endParaRPr lang="en-US" b="1" dirty="0">
              <a:solidFill>
                <a:schemeClr val="tx1"/>
              </a:solidFill>
            </a:endParaRPr>
          </a:p>
          <a:p>
            <a:pPr algn="r"/>
            <a:r>
              <a:rPr lang="en-US" b="1" dirty="0">
                <a:solidFill>
                  <a:schemeClr val="tx1"/>
                </a:solidFill>
              </a:rPr>
              <a:t>ML-ARG-G</a:t>
            </a:r>
          </a:p>
        </p:txBody>
      </p:sp>
    </p:spTree>
    <p:extLst>
      <p:ext uri="{BB962C8B-B14F-4D97-AF65-F5344CB8AC3E}">
        <p14:creationId xmlns:p14="http://schemas.microsoft.com/office/powerpoint/2010/main" val="163231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8"/>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0" grpId="0"/>
      <p:bldP spid="11" grpId="0" animBg="1"/>
      <p:bldP spid="12" grpId="0"/>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0D0B5-8940-4657-A0F2-E2DD249F2D44}"/>
              </a:ext>
            </a:extLst>
          </p:cNvPr>
          <p:cNvSpPr>
            <a:spLocks noGrp="1"/>
          </p:cNvSpPr>
          <p:nvPr>
            <p:ph type="title"/>
          </p:nvPr>
        </p:nvSpPr>
        <p:spPr/>
        <p:txBody>
          <a:bodyPr/>
          <a:lstStyle/>
          <a:p>
            <a:r>
              <a:rPr lang="en-US" dirty="0"/>
              <a:t>Memory Setting Gadget</a:t>
            </a:r>
          </a:p>
        </p:txBody>
      </p:sp>
      <p:sp>
        <p:nvSpPr>
          <p:cNvPr id="3" name="Content Placeholder 2">
            <a:extLst>
              <a:ext uri="{FF2B5EF4-FFF2-40B4-BE49-F238E27FC236}">
                <a16:creationId xmlns:a16="http://schemas.microsoft.com/office/drawing/2014/main" id="{CE667388-DFF5-4707-9354-0D3105D8CD14}"/>
              </a:ext>
            </a:extLst>
          </p:cNvPr>
          <p:cNvSpPr>
            <a:spLocks noGrp="1"/>
          </p:cNvSpPr>
          <p:nvPr>
            <p:ph idx="1"/>
          </p:nvPr>
        </p:nvSpPr>
        <p:spPr>
          <a:xfrm>
            <a:off x="838200" y="1825625"/>
            <a:ext cx="5581650" cy="4351338"/>
          </a:xfrm>
        </p:spPr>
        <p:txBody>
          <a:bodyPr>
            <a:normAutofit/>
          </a:bodyPr>
          <a:lstStyle/>
          <a:p>
            <a:r>
              <a:rPr lang="en-US" dirty="0"/>
              <a:t>Approach 1: Fix the argument field to point to a writable scratch data with </a:t>
            </a:r>
            <a:r>
              <a:rPr lang="en-US" b="1" dirty="0"/>
              <a:t>W-SA-G</a:t>
            </a:r>
            <a:r>
              <a:rPr lang="en-US" dirty="0"/>
              <a:t>.</a:t>
            </a:r>
          </a:p>
          <a:p>
            <a:r>
              <a:rPr lang="en-US" dirty="0"/>
              <a:t>Approach 2: Dynamically rewrite the argument field. Use a </a:t>
            </a:r>
            <a:r>
              <a:rPr lang="en-US" b="1" dirty="0"/>
              <a:t>W-G</a:t>
            </a:r>
            <a:r>
              <a:rPr lang="en-US" dirty="0"/>
              <a:t> to dynamically write data into memory, use another overlapping counterfeit object to call the function in another iteration of </a:t>
            </a:r>
            <a:r>
              <a:rPr lang="en-US" b="1" dirty="0"/>
              <a:t>ML-ARG-G</a:t>
            </a:r>
            <a:r>
              <a:rPr lang="en-US" dirty="0"/>
              <a:t>.</a:t>
            </a:r>
          </a:p>
          <a:p>
            <a:endParaRPr lang="en-US" dirty="0"/>
          </a:p>
        </p:txBody>
      </p:sp>
      <p:sp>
        <p:nvSpPr>
          <p:cNvPr id="4" name="Date Placeholder 3">
            <a:extLst>
              <a:ext uri="{FF2B5EF4-FFF2-40B4-BE49-F238E27FC236}">
                <a16:creationId xmlns:a16="http://schemas.microsoft.com/office/drawing/2014/main" id="{968A38E3-663C-41B9-88B8-46C2918689AC}"/>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2F44B02F-A219-421F-A10D-B3B5E0EC8C25}"/>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E6DA6B1B-FBE5-4C19-BA90-9CEBB676B5AA}"/>
              </a:ext>
            </a:extLst>
          </p:cNvPr>
          <p:cNvSpPr>
            <a:spLocks noGrp="1"/>
          </p:cNvSpPr>
          <p:nvPr>
            <p:ph type="sldNum" sz="quarter" idx="12"/>
          </p:nvPr>
        </p:nvSpPr>
        <p:spPr/>
        <p:txBody>
          <a:bodyPr/>
          <a:lstStyle/>
          <a:p>
            <a:fld id="{9B39403A-6636-4F4F-97DD-2FAAF472A277}" type="slidenum">
              <a:rPr lang="en-US" smtClean="0"/>
              <a:t>15</a:t>
            </a:fld>
            <a:endParaRPr lang="en-US"/>
          </a:p>
        </p:txBody>
      </p:sp>
      <p:sp>
        <p:nvSpPr>
          <p:cNvPr id="8" name="Rectangle 7">
            <a:extLst>
              <a:ext uri="{FF2B5EF4-FFF2-40B4-BE49-F238E27FC236}">
                <a16:creationId xmlns:a16="http://schemas.microsoft.com/office/drawing/2014/main" id="{43EC8DCB-0537-41BC-ADEB-317BC277066A}"/>
              </a:ext>
            </a:extLst>
          </p:cNvPr>
          <p:cNvSpPr/>
          <p:nvPr/>
        </p:nvSpPr>
        <p:spPr>
          <a:xfrm>
            <a:off x="998551" y="1344871"/>
            <a:ext cx="6096000" cy="4832092"/>
          </a:xfrm>
          <a:prstGeom prst="rect">
            <a:avLst/>
          </a:prstGeom>
        </p:spPr>
        <p:txBody>
          <a:bodyPr>
            <a:spAutoFit/>
          </a:bodyPr>
          <a:lstStyle/>
          <a:p>
            <a:r>
              <a:rPr lang="en-US" sz="1400" dirty="0">
                <a:solidFill>
                  <a:srgbClr val="000000"/>
                </a:solidFill>
                <a:latin typeface="Consolas" panose="020B0609020204030204" pitchFamily="49" charset="0"/>
              </a:rPr>
              <a:t>push </a:t>
            </a:r>
            <a:r>
              <a:rPr lang="en-US" sz="1400" dirty="0" err="1">
                <a:solidFill>
                  <a:srgbClr val="000000"/>
                </a:solidFill>
                <a:latin typeface="Consolas" panose="020B0609020204030204" pitchFamily="49" charset="0"/>
              </a:rPr>
              <a:t>ebp</a:t>
            </a:r>
            <a:endParaRPr lang="en-US" sz="1400" dirty="0">
              <a:solidFill>
                <a:srgbClr val="000000"/>
              </a:solidFill>
              <a:latin typeface="Consolas" panose="020B0609020204030204" pitchFamily="49" charset="0"/>
            </a:endParaRP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ebp</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esp</a:t>
            </a:r>
            <a:endParaRPr lang="en-US" sz="1400" dirty="0">
              <a:solidFill>
                <a:srgbClr val="000000"/>
              </a:solidFill>
              <a:latin typeface="Consolas" panose="020B0609020204030204" pitchFamily="49" charset="0"/>
            </a:endParaRPr>
          </a:p>
          <a:p>
            <a:r>
              <a:rPr lang="en-US" sz="1400" dirty="0" err="1">
                <a:solidFill>
                  <a:srgbClr val="000000"/>
                </a:solidFill>
                <a:latin typeface="Consolas" panose="020B0609020204030204" pitchFamily="49" charset="0"/>
              </a:rPr>
              <a:t>cmp</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[ecx+8], 0</a:t>
            </a:r>
          </a:p>
          <a:p>
            <a:r>
              <a:rPr lang="en-US" sz="1400" dirty="0" err="1">
                <a:solidFill>
                  <a:srgbClr val="000000"/>
                </a:solidFill>
                <a:latin typeface="Consolas" panose="020B0609020204030204" pitchFamily="49" charset="0"/>
              </a:rPr>
              <a:t>jne</a:t>
            </a:r>
            <a:r>
              <a:rPr lang="en-US" sz="1400" dirty="0">
                <a:solidFill>
                  <a:srgbClr val="000000"/>
                </a:solidFill>
                <a:latin typeface="Consolas" panose="020B0609020204030204" pitchFamily="49" charset="0"/>
              </a:rPr>
              <a:t> </a:t>
            </a:r>
            <a:r>
              <a:rPr lang="en-US" sz="1400" dirty="0" err="1">
                <a:solidFill>
                  <a:srgbClr val="0080FF"/>
                </a:solidFill>
                <a:latin typeface="Consolas" panose="020B0609020204030204" pitchFamily="49" charset="0"/>
              </a:rPr>
              <a:t>copyExam</a:t>
            </a:r>
            <a:endParaRPr lang="en-US" sz="1400" dirty="0">
              <a:solidFill>
                <a:srgbClr val="0080FF"/>
              </a:solidFill>
              <a:latin typeface="Consolas" panose="020B0609020204030204" pitchFamily="49" charset="0"/>
            </a:endParaRPr>
          </a:p>
          <a:p>
            <a:r>
              <a:rPr lang="en-US" sz="1400" dirty="0" err="1">
                <a:solidFill>
                  <a:srgbClr val="000000"/>
                </a:solidFill>
                <a:latin typeface="Consolas" panose="020B0609020204030204" pitchFamily="49" charset="0"/>
              </a:rPr>
              <a:t>xor</a:t>
            </a:r>
            <a:r>
              <a:rPr lang="en-US" sz="1400" dirty="0">
                <a:solidFill>
                  <a:srgbClr val="000000"/>
                </a:solidFill>
                <a:latin typeface="Consolas" panose="020B0609020204030204" pitchFamily="49" charset="0"/>
              </a:rPr>
              <a:t> al, al</a:t>
            </a:r>
          </a:p>
          <a:p>
            <a:r>
              <a:rPr lang="en-US" sz="1400" dirty="0">
                <a:solidFill>
                  <a:srgbClr val="000000"/>
                </a:solidFill>
                <a:latin typeface="Consolas" panose="020B0609020204030204" pitchFamily="49" charset="0"/>
              </a:rPr>
              <a:t>pop </a:t>
            </a:r>
            <a:r>
              <a:rPr lang="en-US" sz="1400" dirty="0" err="1">
                <a:solidFill>
                  <a:srgbClr val="000000"/>
                </a:solidFill>
                <a:latin typeface="Consolas" panose="020B0609020204030204" pitchFamily="49" charset="0"/>
              </a:rPr>
              <a:t>ebp</a:t>
            </a:r>
            <a:endParaRPr lang="en-US" sz="1400" dirty="0">
              <a:solidFill>
                <a:srgbClr val="000000"/>
              </a:solidFill>
              <a:latin typeface="Consolas" panose="020B0609020204030204" pitchFamily="49" charset="0"/>
            </a:endParaRPr>
          </a:p>
          <a:p>
            <a:r>
              <a:rPr lang="en-US" sz="1400" dirty="0">
                <a:solidFill>
                  <a:srgbClr val="000000"/>
                </a:solidFill>
                <a:latin typeface="Consolas" panose="020B0609020204030204" pitchFamily="49" charset="0"/>
              </a:rPr>
              <a:t>ret 4</a:t>
            </a:r>
          </a:p>
          <a:p>
            <a:r>
              <a:rPr lang="en-US" sz="1400" dirty="0" err="1">
                <a:solidFill>
                  <a:srgbClr val="0080FF"/>
                </a:solidFill>
                <a:latin typeface="Consolas" panose="020B0609020204030204" pitchFamily="49" charset="0"/>
              </a:rPr>
              <a:t>copyExam</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eax</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[ecx+4]</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ecx</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[ebp+8]</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edx</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[eax+4]</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eax</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[edx+0Ch]</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[ecx+4], </a:t>
            </a:r>
            <a:r>
              <a:rPr lang="en-US" sz="1400" dirty="0" err="1">
                <a:solidFill>
                  <a:srgbClr val="000000"/>
                </a:solidFill>
                <a:latin typeface="Consolas" panose="020B0609020204030204" pitchFamily="49" charset="0"/>
              </a:rPr>
              <a:t>eax</a:t>
            </a:r>
            <a:endParaRPr lang="en-US" sz="1400" dirty="0">
              <a:solidFill>
                <a:srgbClr val="000000"/>
              </a:solidFill>
              <a:latin typeface="Consolas" panose="020B0609020204030204" pitchFamily="49" charset="0"/>
            </a:endParaRP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eax</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[edx+10h]</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[ecx+8], </a:t>
            </a:r>
            <a:r>
              <a:rPr lang="en-US" sz="1400" dirty="0" err="1">
                <a:solidFill>
                  <a:srgbClr val="000000"/>
                </a:solidFill>
                <a:latin typeface="Consolas" panose="020B0609020204030204" pitchFamily="49" charset="0"/>
              </a:rPr>
              <a:t>eax</a:t>
            </a:r>
            <a:endParaRPr lang="en-US" sz="1400" dirty="0">
              <a:solidFill>
                <a:srgbClr val="000000"/>
              </a:solidFill>
              <a:latin typeface="Consolas" panose="020B0609020204030204" pitchFamily="49" charset="0"/>
            </a:endParaRP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eax</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[edx+14h]</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[ecx+0Ch], </a:t>
            </a:r>
            <a:r>
              <a:rPr lang="en-US" sz="1400" dirty="0" err="1">
                <a:solidFill>
                  <a:srgbClr val="000000"/>
                </a:solidFill>
                <a:latin typeface="Consolas" panose="020B0609020204030204" pitchFamily="49" charset="0"/>
              </a:rPr>
              <a:t>eax</a:t>
            </a:r>
            <a:endParaRPr lang="en-US" sz="1400" dirty="0">
              <a:solidFill>
                <a:srgbClr val="000000"/>
              </a:solidFill>
              <a:latin typeface="Consolas" panose="020B0609020204030204" pitchFamily="49" charset="0"/>
            </a:endParaRP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eax</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[edx+18h]</a:t>
            </a:r>
          </a:p>
          <a:p>
            <a:r>
              <a:rPr lang="en-US" sz="1400" dirty="0">
                <a:solidFill>
                  <a:srgbClr val="000000"/>
                </a:solidFill>
                <a:latin typeface="Consolas" panose="020B0609020204030204" pitchFamily="49" charset="0"/>
              </a:rPr>
              <a:t>mov </a:t>
            </a:r>
            <a:r>
              <a:rPr lang="en-US" sz="1400" dirty="0" err="1">
                <a:solidFill>
                  <a:srgbClr val="000000"/>
                </a:solidFill>
                <a:latin typeface="Consolas" panose="020B0609020204030204" pitchFamily="49" charset="0"/>
              </a:rPr>
              <a:t>dword</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ptr</a:t>
            </a:r>
            <a:r>
              <a:rPr lang="en-US" sz="1400" dirty="0">
                <a:solidFill>
                  <a:srgbClr val="000000"/>
                </a:solidFill>
                <a:latin typeface="Consolas" panose="020B0609020204030204" pitchFamily="49" charset="0"/>
              </a:rPr>
              <a:t> [ecx+10h], </a:t>
            </a:r>
            <a:r>
              <a:rPr lang="en-US" sz="1400" dirty="0" err="1">
                <a:solidFill>
                  <a:srgbClr val="000000"/>
                </a:solidFill>
                <a:latin typeface="Consolas" panose="020B0609020204030204" pitchFamily="49" charset="0"/>
              </a:rPr>
              <a:t>eax</a:t>
            </a:r>
            <a:endParaRPr lang="en-US" sz="1400" dirty="0">
              <a:solidFill>
                <a:srgbClr val="000000"/>
              </a:solidFill>
              <a:latin typeface="Consolas" panose="020B0609020204030204" pitchFamily="49" charset="0"/>
            </a:endParaRPr>
          </a:p>
          <a:p>
            <a:r>
              <a:rPr lang="en-US" sz="1400" dirty="0">
                <a:solidFill>
                  <a:srgbClr val="000000"/>
                </a:solidFill>
                <a:latin typeface="Consolas" panose="020B0609020204030204" pitchFamily="49" charset="0"/>
              </a:rPr>
              <a:t>mov al, 1</a:t>
            </a:r>
          </a:p>
          <a:p>
            <a:r>
              <a:rPr lang="en-US" sz="1400" dirty="0">
                <a:solidFill>
                  <a:srgbClr val="000000"/>
                </a:solidFill>
                <a:latin typeface="Consolas" panose="020B0609020204030204" pitchFamily="49" charset="0"/>
              </a:rPr>
              <a:t>pop </a:t>
            </a:r>
            <a:r>
              <a:rPr lang="en-US" sz="1400" dirty="0" err="1">
                <a:solidFill>
                  <a:srgbClr val="000000"/>
                </a:solidFill>
                <a:latin typeface="Consolas" panose="020B0609020204030204" pitchFamily="49" charset="0"/>
              </a:rPr>
              <a:t>ebp</a:t>
            </a:r>
            <a:endParaRPr lang="en-US" sz="1400" dirty="0">
              <a:solidFill>
                <a:srgbClr val="000000"/>
              </a:solidFill>
              <a:latin typeface="Consolas" panose="020B0609020204030204" pitchFamily="49" charset="0"/>
            </a:endParaRPr>
          </a:p>
          <a:p>
            <a:r>
              <a:rPr lang="en-US" sz="1400" dirty="0">
                <a:solidFill>
                  <a:srgbClr val="000000"/>
                </a:solidFill>
                <a:latin typeface="Consolas" panose="020B0609020204030204" pitchFamily="49" charset="0"/>
              </a:rPr>
              <a:t>ret 4</a:t>
            </a:r>
            <a:endParaRPr lang="en-US" sz="4000" dirty="0">
              <a:latin typeface="Consolas" panose="020B0609020204030204" pitchFamily="49" charset="0"/>
            </a:endParaRPr>
          </a:p>
        </p:txBody>
      </p:sp>
      <p:sp>
        <p:nvSpPr>
          <p:cNvPr id="9" name="Rectangle 8">
            <a:extLst>
              <a:ext uri="{FF2B5EF4-FFF2-40B4-BE49-F238E27FC236}">
                <a16:creationId xmlns:a16="http://schemas.microsoft.com/office/drawing/2014/main" id="{84CDC158-BCF2-4456-BD04-CE9416C2DC72}"/>
              </a:ext>
            </a:extLst>
          </p:cNvPr>
          <p:cNvSpPr/>
          <p:nvPr/>
        </p:nvSpPr>
        <p:spPr>
          <a:xfrm>
            <a:off x="6419850" y="1215737"/>
            <a:ext cx="6096000" cy="5693866"/>
          </a:xfrm>
          <a:prstGeom prst="rect">
            <a:avLst/>
          </a:prstGeom>
        </p:spPr>
        <p:txBody>
          <a:bodyPr>
            <a:spAutoFit/>
          </a:bodyPr>
          <a:lstStyle/>
          <a:p>
            <a:r>
              <a:rPr lang="en-US" sz="1400" dirty="0">
                <a:solidFill>
                  <a:srgbClr val="0000FF"/>
                </a:solidFill>
                <a:latin typeface="Consolas" panose="020B0609020204030204" pitchFamily="49" charset="0"/>
              </a:rPr>
              <a:t>class </a:t>
            </a:r>
            <a:r>
              <a:rPr lang="en-US" sz="1400" dirty="0">
                <a:solidFill>
                  <a:srgbClr val="2B92B0"/>
                </a:solidFill>
                <a:latin typeface="Consolas" panose="020B0609020204030204" pitchFamily="49" charset="0"/>
              </a:rPr>
              <a:t>Student2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private</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std::list&lt;Exam&gt; exams;</a:t>
            </a:r>
          </a:p>
          <a:p>
            <a:r>
              <a:rPr lang="en-US" sz="1400" dirty="0">
                <a:solidFill>
                  <a:srgbClr val="0000FF"/>
                </a:solidFill>
                <a:latin typeface="Consolas" panose="020B0609020204030204" pitchFamily="49" charset="0"/>
              </a:rPr>
              <a:t>public</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virtual void </a:t>
            </a:r>
            <a:r>
              <a:rPr lang="en-US" sz="1400" dirty="0" err="1">
                <a:solidFill>
                  <a:srgbClr val="000000"/>
                </a:solidFill>
                <a:latin typeface="Consolas" panose="020B0609020204030204" pitchFamily="49" charset="0"/>
              </a:rPr>
              <a:t>subscribeCourse</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int </a:t>
            </a:r>
            <a:r>
              <a:rPr lang="en-US" sz="1400" dirty="0">
                <a:solidFill>
                  <a:srgbClr val="818181"/>
                </a:solidFill>
                <a:latin typeface="Consolas" panose="020B0609020204030204" pitchFamily="49" charset="0"/>
              </a:rPr>
              <a:t>id</a:t>
            </a:r>
            <a:r>
              <a:rPr lang="en-US" sz="1400" dirty="0">
                <a:solidFill>
                  <a:srgbClr val="000000"/>
                </a:solidFill>
                <a:latin typeface="Consolas" panose="020B0609020204030204" pitchFamily="49" charset="0"/>
              </a:rPr>
              <a:t>) { </a:t>
            </a:r>
            <a:r>
              <a:rPr lang="en-US" sz="1400" dirty="0">
                <a:solidFill>
                  <a:srgbClr val="008100"/>
                </a:solidFill>
                <a:latin typeface="Consolas" panose="020B0609020204030204" pitchFamily="49" charset="0"/>
              </a:rPr>
              <a:t>/* ... */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virtual void </a:t>
            </a:r>
            <a:r>
              <a:rPr lang="en-US" sz="1400" dirty="0" err="1">
                <a:solidFill>
                  <a:srgbClr val="000000"/>
                </a:solidFill>
                <a:latin typeface="Consolas" panose="020B0609020204030204" pitchFamily="49" charset="0"/>
              </a:rPr>
              <a:t>unsubscribeCourse</a:t>
            </a:r>
            <a:r>
              <a:rPr lang="en-US" sz="1400" dirty="0">
                <a:solidFill>
                  <a:srgbClr val="000000"/>
                </a:solidFill>
                <a:latin typeface="Consolas" panose="020B0609020204030204" pitchFamily="49" charset="0"/>
              </a:rPr>
              <a:t>(</a:t>
            </a:r>
            <a:r>
              <a:rPr lang="en-US" sz="1400" dirty="0">
                <a:solidFill>
                  <a:srgbClr val="0000FF"/>
                </a:solidFill>
                <a:latin typeface="Consolas" panose="020B0609020204030204" pitchFamily="49" charset="0"/>
              </a:rPr>
              <a:t>int </a:t>
            </a:r>
            <a:r>
              <a:rPr lang="en-US" sz="1400" dirty="0">
                <a:solidFill>
                  <a:srgbClr val="818181"/>
                </a:solidFill>
                <a:latin typeface="Consolas" panose="020B0609020204030204" pitchFamily="49" charset="0"/>
              </a:rPr>
              <a:t>id</a:t>
            </a:r>
            <a:r>
              <a:rPr lang="en-US" sz="1400" dirty="0">
                <a:solidFill>
                  <a:srgbClr val="000000"/>
                </a:solidFill>
                <a:latin typeface="Consolas" panose="020B0609020204030204" pitchFamily="49" charset="0"/>
              </a:rPr>
              <a:t>) { </a:t>
            </a:r>
            <a:r>
              <a:rPr lang="en-US" sz="1400" dirty="0">
                <a:solidFill>
                  <a:srgbClr val="008100"/>
                </a:solidFill>
                <a:latin typeface="Consolas" panose="020B0609020204030204" pitchFamily="49" charset="0"/>
              </a:rPr>
              <a:t>/* ... */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virtual bool </a:t>
            </a:r>
            <a:r>
              <a:rPr lang="en-US" sz="1400" b="1" dirty="0" err="1">
                <a:solidFill>
                  <a:srgbClr val="000000"/>
                </a:solidFill>
                <a:latin typeface="Consolas" panose="020B0609020204030204" pitchFamily="49" charset="0"/>
              </a:rPr>
              <a:t>getLatestExam</a:t>
            </a:r>
            <a:r>
              <a:rPr lang="en-US" sz="1400" dirty="0">
                <a:solidFill>
                  <a:srgbClr val="000000"/>
                </a:solidFill>
                <a:latin typeface="Consolas" panose="020B0609020204030204" pitchFamily="49" charset="0"/>
              </a:rPr>
              <a:t>(Exam &amp;</a:t>
            </a:r>
            <a:r>
              <a:rPr lang="en-US" sz="1400" dirty="0">
                <a:solidFill>
                  <a:srgbClr val="818181"/>
                </a:solidFill>
                <a:latin typeface="Consolas" panose="020B0609020204030204" pitchFamily="49" charset="0"/>
              </a:rPr>
              <a:t>e</a:t>
            </a:r>
            <a:r>
              <a:rPr lang="en-US" sz="1400" dirty="0">
                <a:solidFill>
                  <a:srgbClr val="000000"/>
                </a:solidFill>
                <a:latin typeface="Consolas" panose="020B0609020204030204" pitchFamily="49" charset="0"/>
              </a:rPr>
              <a:t>) {</a:t>
            </a:r>
          </a:p>
          <a:p>
            <a:r>
              <a:rPr lang="en-US" sz="1400" dirty="0">
                <a:solidFill>
                  <a:srgbClr val="0000FF"/>
                </a:solidFill>
                <a:latin typeface="Consolas" panose="020B0609020204030204" pitchFamily="49" charset="0"/>
              </a:rPr>
              <a:t>        if </a:t>
            </a:r>
            <a:r>
              <a:rPr lang="en-US" sz="1400" dirty="0">
                <a:solidFill>
                  <a:srgbClr val="000000"/>
                </a:solidFill>
                <a:latin typeface="Consolas" panose="020B0609020204030204" pitchFamily="49" charset="0"/>
              </a:rPr>
              <a:t>(</a:t>
            </a:r>
            <a:r>
              <a:rPr lang="en-US" sz="1400" dirty="0" err="1">
                <a:solidFill>
                  <a:srgbClr val="000000"/>
                </a:solidFill>
                <a:latin typeface="Consolas" panose="020B0609020204030204" pitchFamily="49" charset="0"/>
              </a:rPr>
              <a:t>exams.empty</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return false</a:t>
            </a:r>
            <a:r>
              <a:rPr lang="en-US" sz="1400" dirty="0">
                <a:solidFill>
                  <a:srgbClr val="000000"/>
                </a:solidFill>
                <a:latin typeface="Consolas" panose="020B0609020204030204" pitchFamily="49" charset="0"/>
              </a:rPr>
              <a:t>;</a:t>
            </a:r>
          </a:p>
          <a:p>
            <a:r>
              <a:rPr lang="en-US" sz="1400" dirty="0">
                <a:solidFill>
                  <a:srgbClr val="818181"/>
                </a:solidFill>
                <a:latin typeface="Consolas" panose="020B0609020204030204" pitchFamily="49" charset="0"/>
              </a:rPr>
              <a:t>        e </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exams.back</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return true</a:t>
            </a:r>
            <a:r>
              <a:rPr lang="en-US" sz="1400" dirty="0">
                <a:solidFill>
                  <a:srgbClr val="000000"/>
                </a:solidFill>
                <a:latin typeface="Consolas" panose="020B0609020204030204" pitchFamily="49" charset="0"/>
              </a:rPr>
              <a:t>;</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class </a:t>
            </a:r>
            <a:r>
              <a:rPr lang="en-US" sz="1400" dirty="0">
                <a:solidFill>
                  <a:srgbClr val="2B92B0"/>
                </a:solidFill>
                <a:latin typeface="Consolas" panose="020B0609020204030204" pitchFamily="49" charset="0"/>
              </a:rPr>
              <a:t>Course2 </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private</a:t>
            </a:r>
            <a:r>
              <a:rPr lang="en-US" sz="1400" dirty="0">
                <a:solidFill>
                  <a:srgbClr val="000000"/>
                </a:solidFill>
                <a:latin typeface="Consolas" panose="020B0609020204030204" pitchFamily="49" charset="0"/>
              </a:rPr>
              <a:t>:</a:t>
            </a:r>
          </a:p>
          <a:p>
            <a:r>
              <a:rPr lang="en-US" sz="1400" dirty="0">
                <a:solidFill>
                  <a:srgbClr val="2B92B0"/>
                </a:solidFill>
                <a:latin typeface="Consolas" panose="020B0609020204030204" pitchFamily="49" charset="0"/>
              </a:rPr>
              <a:t>    Student2 </a:t>
            </a:r>
            <a:r>
              <a:rPr lang="en-US" sz="1400" dirty="0">
                <a:solidFill>
                  <a:srgbClr val="000000"/>
                </a:solidFill>
                <a:latin typeface="Consolas" panose="020B0609020204030204" pitchFamily="49" charset="0"/>
              </a:rPr>
              <a:t>**students;</a:t>
            </a:r>
          </a:p>
          <a:p>
            <a:r>
              <a:rPr lang="en-US" sz="1400" dirty="0">
                <a:solidFill>
                  <a:srgbClr val="2B92B0"/>
                </a:solidFill>
                <a:latin typeface="Consolas" panose="020B0609020204030204" pitchFamily="49" charset="0"/>
              </a:rPr>
              <a:t>    </a:t>
            </a:r>
            <a:r>
              <a:rPr lang="en-US" sz="1400" dirty="0" err="1">
                <a:solidFill>
                  <a:srgbClr val="2B92B0"/>
                </a:solidFill>
                <a:latin typeface="Consolas" panose="020B0609020204030204" pitchFamily="49" charset="0"/>
              </a:rPr>
              <a:t>size_t</a:t>
            </a:r>
            <a:r>
              <a:rPr lang="en-US" sz="1400" dirty="0">
                <a:solidFill>
                  <a:srgbClr val="2B92B0"/>
                </a:solidFill>
                <a:latin typeface="Consolas" panose="020B0609020204030204" pitchFamily="49" charset="0"/>
              </a:rPr>
              <a:t> </a:t>
            </a:r>
            <a:r>
              <a:rPr lang="en-US" sz="1400" dirty="0" err="1">
                <a:solidFill>
                  <a:srgbClr val="000000"/>
                </a:solidFill>
                <a:latin typeface="Consolas" panose="020B0609020204030204" pitchFamily="49" charset="0"/>
              </a:rPr>
              <a:t>nStudents</a:t>
            </a:r>
            <a:r>
              <a:rPr lang="en-US" sz="1400" dirty="0">
                <a:solidFill>
                  <a:srgbClr val="000000"/>
                </a:solidFill>
                <a:latin typeface="Consolas" panose="020B0609020204030204" pitchFamily="49" charset="0"/>
              </a:rPr>
              <a:t>;</a:t>
            </a:r>
          </a:p>
          <a:p>
            <a:r>
              <a:rPr lang="en-US" sz="1400" dirty="0">
                <a:solidFill>
                  <a:srgbClr val="0000FF"/>
                </a:solidFill>
                <a:latin typeface="Consolas" panose="020B0609020204030204" pitchFamily="49" charset="0"/>
              </a:rPr>
              <a:t>    int </a:t>
            </a:r>
            <a:r>
              <a:rPr lang="en-US" sz="1400" dirty="0">
                <a:solidFill>
                  <a:srgbClr val="000000"/>
                </a:solidFill>
                <a:latin typeface="Consolas" panose="020B0609020204030204" pitchFamily="49" charset="0"/>
              </a:rPr>
              <a:t>id;</a:t>
            </a:r>
          </a:p>
          <a:p>
            <a:r>
              <a:rPr lang="en-US" sz="1400" dirty="0">
                <a:solidFill>
                  <a:srgbClr val="0000FF"/>
                </a:solidFill>
                <a:latin typeface="Consolas" panose="020B0609020204030204" pitchFamily="49" charset="0"/>
              </a:rPr>
              <a:t>public</a:t>
            </a:r>
            <a:r>
              <a:rPr lang="en-US" sz="1400" dirty="0">
                <a:solidFill>
                  <a:srgbClr val="000000"/>
                </a:solidFill>
                <a:latin typeface="Consolas" panose="020B0609020204030204" pitchFamily="49" charset="0"/>
              </a:rPr>
              <a:t>:</a:t>
            </a:r>
          </a:p>
          <a:p>
            <a:r>
              <a:rPr lang="en-US" sz="1400" dirty="0">
                <a:solidFill>
                  <a:srgbClr val="008100"/>
                </a:solidFill>
                <a:latin typeface="Consolas" panose="020B0609020204030204" pitchFamily="49" charset="0"/>
              </a:rPr>
              <a:t>    /* ... */</a:t>
            </a:r>
          </a:p>
          <a:p>
            <a:r>
              <a:rPr lang="en-US" sz="1400" dirty="0">
                <a:solidFill>
                  <a:srgbClr val="0000FF"/>
                </a:solidFill>
                <a:latin typeface="Consolas" panose="020B0609020204030204" pitchFamily="49" charset="0"/>
              </a:rPr>
              <a:t>    virtual </a:t>
            </a:r>
            <a:r>
              <a:rPr lang="en-US" sz="1400" b="1" dirty="0">
                <a:solidFill>
                  <a:srgbClr val="000000"/>
                </a:solidFill>
                <a:latin typeface="Consolas" panose="020B0609020204030204" pitchFamily="49" charset="0"/>
              </a:rPr>
              <a:t>~Course2</a:t>
            </a:r>
            <a:r>
              <a:rPr lang="en-US" sz="1400" dirty="0">
                <a:solidFill>
                  <a:srgbClr val="000000"/>
                </a:solidFill>
                <a:latin typeface="Consolas" panose="020B0609020204030204" pitchFamily="49" charset="0"/>
              </a:rPr>
              <a:t>() {</a:t>
            </a:r>
          </a:p>
          <a:p>
            <a:r>
              <a:rPr lang="nn-NO" sz="1400" dirty="0">
                <a:solidFill>
                  <a:srgbClr val="0000FF"/>
                </a:solidFill>
                <a:latin typeface="Consolas" panose="020B0609020204030204" pitchFamily="49" charset="0"/>
              </a:rPr>
              <a:t>        for </a:t>
            </a:r>
            <a:r>
              <a:rPr lang="nn-NO" sz="1400" dirty="0">
                <a:solidFill>
                  <a:srgbClr val="000000"/>
                </a:solidFill>
                <a:latin typeface="Consolas" panose="020B0609020204030204" pitchFamily="49" charset="0"/>
              </a:rPr>
              <a:t>(</a:t>
            </a:r>
            <a:r>
              <a:rPr lang="nn-NO" sz="1400" dirty="0">
                <a:solidFill>
                  <a:srgbClr val="2B92B0"/>
                </a:solidFill>
                <a:latin typeface="Consolas" panose="020B0609020204030204" pitchFamily="49" charset="0"/>
              </a:rPr>
              <a:t>size_t </a:t>
            </a:r>
            <a:r>
              <a:rPr lang="nn-NO" sz="1400" dirty="0">
                <a:solidFill>
                  <a:srgbClr val="000000"/>
                </a:solidFill>
                <a:latin typeface="Consolas" panose="020B0609020204030204" pitchFamily="49" charset="0"/>
              </a:rPr>
              <a:t>i = 0; i &lt; nStudents; i++)</a:t>
            </a:r>
          </a:p>
          <a:p>
            <a:r>
              <a:rPr lang="en-US" sz="1400" dirty="0">
                <a:solidFill>
                  <a:srgbClr val="000000"/>
                </a:solidFill>
                <a:latin typeface="Consolas" panose="020B0609020204030204" pitchFamily="49" charset="0"/>
              </a:rPr>
              <a:t>            students[</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]-&gt;</a:t>
            </a:r>
            <a:r>
              <a:rPr lang="en-US" sz="1400" dirty="0" err="1">
                <a:solidFill>
                  <a:srgbClr val="000000"/>
                </a:solidFill>
                <a:latin typeface="Consolas" panose="020B0609020204030204" pitchFamily="49" charset="0"/>
              </a:rPr>
              <a:t>unsubscribeCourse</a:t>
            </a:r>
            <a:r>
              <a:rPr lang="en-US" sz="1400" dirty="0">
                <a:solidFill>
                  <a:srgbClr val="000000"/>
                </a:solidFill>
                <a:latin typeface="Consolas" panose="020B0609020204030204" pitchFamily="49" charset="0"/>
              </a:rPr>
              <a:t>(id);</a:t>
            </a:r>
          </a:p>
          <a:p>
            <a:r>
              <a:rPr lang="en-US" sz="1400" dirty="0">
                <a:solidFill>
                  <a:srgbClr val="0000FF"/>
                </a:solidFill>
                <a:latin typeface="Consolas" panose="020B0609020204030204" pitchFamily="49" charset="0"/>
              </a:rPr>
              <a:t>        delete </a:t>
            </a:r>
            <a:r>
              <a:rPr lang="en-US" sz="1400" dirty="0">
                <a:solidFill>
                  <a:srgbClr val="000000"/>
                </a:solidFill>
                <a:latin typeface="Consolas" panose="020B0609020204030204" pitchFamily="49" charset="0"/>
              </a:rPr>
              <a:t>students;</a:t>
            </a:r>
          </a:p>
          <a:p>
            <a:r>
              <a:rPr lang="en-US" sz="1400" dirty="0">
                <a:solidFill>
                  <a:srgbClr val="000000"/>
                </a:solidFill>
                <a:latin typeface="Consolas" panose="020B0609020204030204" pitchFamily="49" charset="0"/>
              </a:rPr>
              <a:t>    }</a:t>
            </a:r>
          </a:p>
          <a:p>
            <a:r>
              <a:rPr lang="en-US" sz="1400" dirty="0">
                <a:solidFill>
                  <a:srgbClr val="000000"/>
                </a:solidFill>
                <a:latin typeface="Consolas" panose="020B0609020204030204" pitchFamily="49" charset="0"/>
              </a:rPr>
              <a:t>};</a:t>
            </a:r>
            <a:endParaRPr lang="en-US" sz="4000" dirty="0">
              <a:latin typeface="Consolas" panose="020B0609020204030204" pitchFamily="49" charset="0"/>
            </a:endParaRPr>
          </a:p>
        </p:txBody>
      </p:sp>
      <p:sp>
        <p:nvSpPr>
          <p:cNvPr id="10" name="Rectangle 9">
            <a:extLst>
              <a:ext uri="{FF2B5EF4-FFF2-40B4-BE49-F238E27FC236}">
                <a16:creationId xmlns:a16="http://schemas.microsoft.com/office/drawing/2014/main" id="{8F0D1830-4A9E-490E-9C72-CEA09A89B342}"/>
              </a:ext>
            </a:extLst>
          </p:cNvPr>
          <p:cNvSpPr/>
          <p:nvPr/>
        </p:nvSpPr>
        <p:spPr>
          <a:xfrm>
            <a:off x="6837376" y="2768600"/>
            <a:ext cx="4813603" cy="111125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b="1" dirty="0">
                <a:solidFill>
                  <a:schemeClr val="tx1"/>
                </a:solidFill>
              </a:rPr>
              <a:t>W-SA-G</a:t>
            </a:r>
          </a:p>
          <a:p>
            <a:pPr algn="r"/>
            <a:endParaRPr lang="en-US" b="1" dirty="0">
              <a:solidFill>
                <a:schemeClr val="tx1"/>
              </a:solidFill>
            </a:endParaRPr>
          </a:p>
          <a:p>
            <a:pPr algn="r"/>
            <a:endParaRPr lang="en-US" b="1" dirty="0">
              <a:solidFill>
                <a:schemeClr val="tx1"/>
              </a:solidFill>
            </a:endParaRPr>
          </a:p>
        </p:txBody>
      </p:sp>
    </p:spTree>
    <p:extLst>
      <p:ext uri="{BB962C8B-B14F-4D97-AF65-F5344CB8AC3E}">
        <p14:creationId xmlns:p14="http://schemas.microsoft.com/office/powerpoint/2010/main" val="336448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P spid="8"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F4193-043E-4250-9EAF-F230B212ABAC}"/>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4D2AF7E5-EF8C-4865-B30F-8A024660B7DE}"/>
              </a:ext>
            </a:extLst>
          </p:cNvPr>
          <p:cNvSpPr>
            <a:spLocks noGrp="1"/>
          </p:cNvSpPr>
          <p:nvPr>
            <p:ph idx="1"/>
          </p:nvPr>
        </p:nvSpPr>
        <p:spPr/>
        <p:txBody>
          <a:bodyPr>
            <a:normAutofit/>
          </a:bodyPr>
          <a:lstStyle/>
          <a:p>
            <a:pPr marL="514350" indent="-514350">
              <a:buFont typeface="+mj-lt"/>
              <a:buAutoNum type="arabicPeriod"/>
            </a:pPr>
            <a:r>
              <a:rPr lang="en-US" dirty="0"/>
              <a:t>Identification of </a:t>
            </a:r>
            <a:r>
              <a:rPr lang="en-US" dirty="0" err="1"/>
              <a:t>vfgadgets</a:t>
            </a:r>
            <a:endParaRPr lang="en-US" dirty="0"/>
          </a:p>
          <a:p>
            <a:pPr marL="514350" indent="-514350">
              <a:buFont typeface="+mj-lt"/>
              <a:buAutoNum type="arabicPeriod"/>
            </a:pPr>
            <a:r>
              <a:rPr lang="en-US" dirty="0"/>
              <a:t>Implementation of attack semantics using the identified </a:t>
            </a:r>
            <a:r>
              <a:rPr lang="en-US" dirty="0" err="1"/>
              <a:t>vfgadgets</a:t>
            </a:r>
            <a:endParaRPr lang="en-US" dirty="0"/>
          </a:p>
          <a:p>
            <a:pPr marL="514350" indent="-514350">
              <a:buFont typeface="+mj-lt"/>
              <a:buAutoNum type="arabicPeriod"/>
            </a:pPr>
            <a:r>
              <a:rPr lang="en-US" dirty="0"/>
              <a:t>Arrangement of possibly overlapping counterfeit objects in a buffer</a:t>
            </a:r>
          </a:p>
        </p:txBody>
      </p:sp>
      <p:sp>
        <p:nvSpPr>
          <p:cNvPr id="4" name="Date Placeholder 3">
            <a:extLst>
              <a:ext uri="{FF2B5EF4-FFF2-40B4-BE49-F238E27FC236}">
                <a16:creationId xmlns:a16="http://schemas.microsoft.com/office/drawing/2014/main" id="{99037398-9D9B-438B-9E84-20A0908BBC4D}"/>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914AF984-0F05-4C66-8CF7-29CA3B663AB9}"/>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244E1440-0FE1-4E17-9620-35F46811D936}"/>
              </a:ext>
            </a:extLst>
          </p:cNvPr>
          <p:cNvSpPr>
            <a:spLocks noGrp="1"/>
          </p:cNvSpPr>
          <p:nvPr>
            <p:ph type="sldNum" sz="quarter" idx="12"/>
          </p:nvPr>
        </p:nvSpPr>
        <p:spPr/>
        <p:txBody>
          <a:bodyPr/>
          <a:lstStyle/>
          <a:p>
            <a:fld id="{9B39403A-6636-4F4F-97DD-2FAAF472A277}" type="slidenum">
              <a:rPr lang="en-US" smtClean="0"/>
              <a:t>16</a:t>
            </a:fld>
            <a:endParaRPr lang="en-US"/>
          </a:p>
        </p:txBody>
      </p:sp>
    </p:spTree>
    <p:extLst>
      <p:ext uri="{BB962C8B-B14F-4D97-AF65-F5344CB8AC3E}">
        <p14:creationId xmlns:p14="http://schemas.microsoft.com/office/powerpoint/2010/main" val="388501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D1A62-797C-4CAF-8FB2-5256A72BAF6C}"/>
              </a:ext>
            </a:extLst>
          </p:cNvPr>
          <p:cNvSpPr>
            <a:spLocks noGrp="1"/>
          </p:cNvSpPr>
          <p:nvPr>
            <p:ph type="title"/>
          </p:nvPr>
        </p:nvSpPr>
        <p:spPr/>
        <p:txBody>
          <a:bodyPr/>
          <a:lstStyle/>
          <a:p>
            <a:r>
              <a:rPr lang="en-US" dirty="0"/>
              <a:t>Applicability and Turing Completeness</a:t>
            </a:r>
          </a:p>
        </p:txBody>
      </p:sp>
      <p:sp>
        <p:nvSpPr>
          <p:cNvPr id="3" name="Content Placeholder 2">
            <a:extLst>
              <a:ext uri="{FF2B5EF4-FFF2-40B4-BE49-F238E27FC236}">
                <a16:creationId xmlns:a16="http://schemas.microsoft.com/office/drawing/2014/main" id="{D48259A8-70A7-4989-872B-BF19480F42ED}"/>
              </a:ext>
            </a:extLst>
          </p:cNvPr>
          <p:cNvSpPr>
            <a:spLocks noGrp="1"/>
          </p:cNvSpPr>
          <p:nvPr>
            <p:ph idx="1"/>
          </p:nvPr>
        </p:nvSpPr>
        <p:spPr/>
        <p:txBody>
          <a:bodyPr>
            <a:normAutofit fontScale="92500" lnSpcReduction="10000"/>
          </a:bodyPr>
          <a:lstStyle/>
          <a:p>
            <a:r>
              <a:rPr lang="en-US" dirty="0"/>
              <a:t>Requires at least a minimum set of </a:t>
            </a:r>
            <a:r>
              <a:rPr lang="en-US" dirty="0" err="1"/>
              <a:t>vfgadgets</a:t>
            </a:r>
            <a:r>
              <a:rPr lang="en-US" dirty="0"/>
              <a:t>.</a:t>
            </a:r>
          </a:p>
          <a:p>
            <a:r>
              <a:rPr lang="en-US" dirty="0"/>
              <a:t>Examples:</a:t>
            </a:r>
          </a:p>
          <a:p>
            <a:pPr lvl="1"/>
            <a:r>
              <a:rPr lang="en-US" dirty="0"/>
              <a:t>mshtml.dll (~ 20 MB, IE on Windows)</a:t>
            </a:r>
          </a:p>
          <a:p>
            <a:pPr lvl="1"/>
            <a:r>
              <a:rPr lang="en-US" dirty="0"/>
              <a:t>libxul.so (~ 60 MB, Firefox on Linux)</a:t>
            </a:r>
          </a:p>
          <a:p>
            <a:pPr lvl="1"/>
            <a:r>
              <a:rPr lang="en-US" dirty="0"/>
              <a:t>basic </a:t>
            </a:r>
            <a:r>
              <a:rPr lang="en-US" dirty="0" err="1"/>
              <a:t>vfgadget</a:t>
            </a:r>
            <a:r>
              <a:rPr lang="en-US" dirty="0"/>
              <a:t> types </a:t>
            </a:r>
            <a:r>
              <a:rPr lang="en-US" b="1" dirty="0"/>
              <a:t>ARITH-G</a:t>
            </a:r>
            <a:r>
              <a:rPr lang="en-US" dirty="0"/>
              <a:t>, </a:t>
            </a:r>
            <a:r>
              <a:rPr lang="en-US" b="1" dirty="0"/>
              <a:t>W-G</a:t>
            </a:r>
            <a:r>
              <a:rPr lang="en-US" dirty="0"/>
              <a:t>, </a:t>
            </a:r>
            <a:r>
              <a:rPr lang="en-US" b="1" dirty="0"/>
              <a:t>R-G</a:t>
            </a:r>
            <a:r>
              <a:rPr lang="en-US" dirty="0"/>
              <a:t>, </a:t>
            </a:r>
            <a:r>
              <a:rPr lang="en-US" b="1" dirty="0"/>
              <a:t>LOAD-R64-G</a:t>
            </a:r>
            <a:r>
              <a:rPr lang="en-US" dirty="0"/>
              <a:t>, and </a:t>
            </a:r>
            <a:r>
              <a:rPr lang="en-US" b="1" dirty="0"/>
              <a:t>W-SA-G</a:t>
            </a:r>
            <a:r>
              <a:rPr lang="en-US" dirty="0"/>
              <a:t> common in even smaller binaries</a:t>
            </a:r>
          </a:p>
          <a:p>
            <a:pPr lvl="1"/>
            <a:r>
              <a:rPr lang="en-US" dirty="0"/>
              <a:t>msvcp120.dll / msvcr120.dll (&lt; 1 MB, dynamically linked standard C/C++ runtime libraries) contain </a:t>
            </a:r>
            <a:r>
              <a:rPr lang="en-US" b="1" dirty="0"/>
              <a:t>ML-G</a:t>
            </a:r>
            <a:r>
              <a:rPr lang="en-US" dirty="0"/>
              <a:t>/</a:t>
            </a:r>
            <a:r>
              <a:rPr lang="en-US" b="1" dirty="0"/>
              <a:t>ML-ARG-G</a:t>
            </a:r>
          </a:p>
          <a:p>
            <a:r>
              <a:rPr lang="en-US" dirty="0"/>
              <a:t>Applicable to popular C++ applications on different operating systems and hardware architectures.</a:t>
            </a:r>
          </a:p>
          <a:p>
            <a:r>
              <a:rPr lang="en-US" dirty="0"/>
              <a:t>Implementation of a Turing machine with these gadgets.</a:t>
            </a:r>
          </a:p>
          <a:p>
            <a:pPr lvl="1"/>
            <a:r>
              <a:rPr lang="en-US" dirty="0"/>
              <a:t>Even loops can be implemented under realistic conditions.</a:t>
            </a:r>
          </a:p>
        </p:txBody>
      </p:sp>
      <p:sp>
        <p:nvSpPr>
          <p:cNvPr id="4" name="Date Placeholder 3">
            <a:extLst>
              <a:ext uri="{FF2B5EF4-FFF2-40B4-BE49-F238E27FC236}">
                <a16:creationId xmlns:a16="http://schemas.microsoft.com/office/drawing/2014/main" id="{C22F8D7F-44EE-41E8-A772-E65F8025E190}"/>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947C9DB9-37F0-456F-864C-1CB87411DD11}"/>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48B576F6-6ECB-482C-83E8-F52D0FC8BE2E}"/>
              </a:ext>
            </a:extLst>
          </p:cNvPr>
          <p:cNvSpPr>
            <a:spLocks noGrp="1"/>
          </p:cNvSpPr>
          <p:nvPr>
            <p:ph type="sldNum" sz="quarter" idx="12"/>
          </p:nvPr>
        </p:nvSpPr>
        <p:spPr/>
        <p:txBody>
          <a:bodyPr/>
          <a:lstStyle/>
          <a:p>
            <a:fld id="{9B39403A-6636-4F4F-97DD-2FAAF472A277}" type="slidenum">
              <a:rPr lang="en-US" smtClean="0"/>
              <a:t>17</a:t>
            </a:fld>
            <a:endParaRPr lang="en-US"/>
          </a:p>
        </p:txBody>
      </p:sp>
    </p:spTree>
    <p:extLst>
      <p:ext uri="{BB962C8B-B14F-4D97-AF65-F5344CB8AC3E}">
        <p14:creationId xmlns:p14="http://schemas.microsoft.com/office/powerpoint/2010/main" val="374885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AE6EF-9E30-4814-A13E-6C589EE678A2}"/>
              </a:ext>
            </a:extLst>
          </p:cNvPr>
          <p:cNvSpPr>
            <a:spLocks noGrp="1"/>
          </p:cNvSpPr>
          <p:nvPr>
            <p:ph type="title"/>
          </p:nvPr>
        </p:nvSpPr>
        <p:spPr/>
        <p:txBody>
          <a:bodyPr/>
          <a:lstStyle/>
          <a:p>
            <a:r>
              <a:rPr lang="en-US" dirty="0"/>
              <a:t>Existing code-reuse attacks</a:t>
            </a:r>
          </a:p>
        </p:txBody>
      </p:sp>
      <p:sp>
        <p:nvSpPr>
          <p:cNvPr id="3" name="Content Placeholder 2">
            <a:extLst>
              <a:ext uri="{FF2B5EF4-FFF2-40B4-BE49-F238E27FC236}">
                <a16:creationId xmlns:a16="http://schemas.microsoft.com/office/drawing/2014/main" id="{399FB8E0-4BEC-4217-96C4-8E6E53D4A603}"/>
              </a:ext>
            </a:extLst>
          </p:cNvPr>
          <p:cNvSpPr>
            <a:spLocks noGrp="1"/>
          </p:cNvSpPr>
          <p:nvPr>
            <p:ph idx="1"/>
          </p:nvPr>
        </p:nvSpPr>
        <p:spPr/>
        <p:txBody>
          <a:bodyPr/>
          <a:lstStyle/>
          <a:p>
            <a:pPr marL="514350" indent="-514350">
              <a:buFont typeface="+mj-lt"/>
              <a:buAutoNum type="arabicPeriod"/>
            </a:pPr>
            <a:r>
              <a:rPr lang="en-US" dirty="0"/>
              <a:t>Branch to code locations</a:t>
            </a:r>
          </a:p>
          <a:p>
            <a:pPr marL="514350" indent="-514350">
              <a:buFont typeface="+mj-lt"/>
              <a:buAutoNum type="arabicPeriod"/>
            </a:pPr>
            <a:r>
              <a:rPr lang="en-US" dirty="0"/>
              <a:t>Use ret out of order</a:t>
            </a:r>
          </a:p>
          <a:p>
            <a:pPr marL="514350" indent="-514350">
              <a:buFont typeface="+mj-lt"/>
              <a:buAutoNum type="arabicPeriod"/>
            </a:pPr>
            <a:r>
              <a:rPr lang="en-US" dirty="0"/>
              <a:t>Inject or manipulate existing code pointers </a:t>
            </a:r>
          </a:p>
          <a:p>
            <a:pPr marL="514350" indent="-514350">
              <a:buFont typeface="+mj-lt"/>
              <a:buAutoNum type="arabicPeriod"/>
            </a:pPr>
            <a:r>
              <a:rPr lang="en-US" dirty="0"/>
              <a:t>Execute excessively many indirect branches</a:t>
            </a:r>
          </a:p>
          <a:p>
            <a:pPr marL="514350" indent="-514350">
              <a:buFont typeface="+mj-lt"/>
              <a:buAutoNum type="arabicPeriod"/>
            </a:pPr>
            <a:r>
              <a:rPr lang="en-US" dirty="0"/>
              <a:t>Pivot the stack pointer</a:t>
            </a:r>
          </a:p>
          <a:p>
            <a:pPr marL="514350" indent="-514350">
              <a:buFont typeface="+mj-lt"/>
              <a:buAutoNum type="arabicPeriod"/>
            </a:pPr>
            <a:endParaRPr lang="en-US" dirty="0"/>
          </a:p>
          <a:p>
            <a:pPr marL="0" indent="0">
              <a:buNone/>
            </a:pPr>
            <a:r>
              <a:rPr lang="en-US" dirty="0">
                <a:sym typeface="Wingdings" panose="05000000000000000000" pitchFamily="2" charset="2"/>
              </a:rPr>
              <a:t> Defenses rely on these characteristics</a:t>
            </a:r>
            <a:endParaRPr lang="en-US" dirty="0"/>
          </a:p>
        </p:txBody>
      </p:sp>
      <p:sp>
        <p:nvSpPr>
          <p:cNvPr id="4" name="Date Placeholder 3">
            <a:extLst>
              <a:ext uri="{FF2B5EF4-FFF2-40B4-BE49-F238E27FC236}">
                <a16:creationId xmlns:a16="http://schemas.microsoft.com/office/drawing/2014/main" id="{B09F88E1-F9B7-44B7-A478-F49D62CF7384}"/>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3E7421BF-73F3-46C9-B701-436CA3ADC241}"/>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F1297343-3933-4957-8F9C-43EC0526C8EC}"/>
              </a:ext>
            </a:extLst>
          </p:cNvPr>
          <p:cNvSpPr>
            <a:spLocks noGrp="1"/>
          </p:cNvSpPr>
          <p:nvPr>
            <p:ph type="sldNum" sz="quarter" idx="12"/>
          </p:nvPr>
        </p:nvSpPr>
        <p:spPr/>
        <p:txBody>
          <a:bodyPr/>
          <a:lstStyle/>
          <a:p>
            <a:fld id="{9B39403A-6636-4F4F-97DD-2FAAF472A277}" type="slidenum">
              <a:rPr lang="en-US" smtClean="0"/>
              <a:t>18</a:t>
            </a:fld>
            <a:endParaRPr lang="en-US"/>
          </a:p>
        </p:txBody>
      </p:sp>
      <p:sp>
        <p:nvSpPr>
          <p:cNvPr id="9" name="Rectangle 8">
            <a:extLst>
              <a:ext uri="{FF2B5EF4-FFF2-40B4-BE49-F238E27FC236}">
                <a16:creationId xmlns:a16="http://schemas.microsoft.com/office/drawing/2014/main" id="{DE3E0176-87A1-4102-8146-0F7729AEEC42}"/>
              </a:ext>
            </a:extLst>
          </p:cNvPr>
          <p:cNvSpPr/>
          <p:nvPr/>
        </p:nvSpPr>
        <p:spPr>
          <a:xfrm>
            <a:off x="926603" y="3679587"/>
            <a:ext cx="1007007" cy="369332"/>
          </a:xfrm>
          <a:prstGeom prst="rect">
            <a:avLst/>
          </a:prstGeom>
        </p:spPr>
        <p:txBody>
          <a:bodyPr wrap="none">
            <a:spAutoFit/>
          </a:bodyPr>
          <a:lstStyle/>
          <a:p>
            <a:r>
              <a:rPr lang="en-US" dirty="0">
                <a:solidFill>
                  <a:srgbClr val="C00000"/>
                </a:solidFill>
              </a:rPr>
              <a:t>does not</a:t>
            </a:r>
          </a:p>
        </p:txBody>
      </p:sp>
      <p:sp>
        <p:nvSpPr>
          <p:cNvPr id="10" name="Rectangle 9">
            <a:extLst>
              <a:ext uri="{FF2B5EF4-FFF2-40B4-BE49-F238E27FC236}">
                <a16:creationId xmlns:a16="http://schemas.microsoft.com/office/drawing/2014/main" id="{8553B68A-A5D1-4B3A-A842-CB178F103A4B}"/>
              </a:ext>
            </a:extLst>
          </p:cNvPr>
          <p:cNvSpPr/>
          <p:nvPr/>
        </p:nvSpPr>
        <p:spPr>
          <a:xfrm>
            <a:off x="7620855" y="2898537"/>
            <a:ext cx="3290196" cy="369332"/>
          </a:xfrm>
          <a:prstGeom prst="rect">
            <a:avLst/>
          </a:prstGeom>
        </p:spPr>
        <p:txBody>
          <a:bodyPr wrap="none">
            <a:spAutoFit/>
          </a:bodyPr>
          <a:lstStyle/>
          <a:p>
            <a:r>
              <a:rPr lang="en-US" dirty="0">
                <a:solidFill>
                  <a:srgbClr val="C00000"/>
                </a:solidFill>
              </a:rPr>
              <a:t>(only </a:t>
            </a:r>
            <a:r>
              <a:rPr lang="en-US" dirty="0" err="1">
                <a:solidFill>
                  <a:srgbClr val="C00000"/>
                </a:solidFill>
              </a:rPr>
              <a:t>vptrs</a:t>
            </a:r>
            <a:r>
              <a:rPr lang="en-US" dirty="0">
                <a:solidFill>
                  <a:srgbClr val="C00000"/>
                </a:solidFill>
              </a:rPr>
              <a:t> to read-only memory)</a:t>
            </a:r>
          </a:p>
        </p:txBody>
      </p:sp>
      <p:sp>
        <p:nvSpPr>
          <p:cNvPr id="11" name="Rectangle 10">
            <a:extLst>
              <a:ext uri="{FF2B5EF4-FFF2-40B4-BE49-F238E27FC236}">
                <a16:creationId xmlns:a16="http://schemas.microsoft.com/office/drawing/2014/main" id="{B3CB202A-07C3-4FFB-B360-60BDECAE91C9}"/>
              </a:ext>
            </a:extLst>
          </p:cNvPr>
          <p:cNvSpPr/>
          <p:nvPr/>
        </p:nvSpPr>
        <p:spPr>
          <a:xfrm>
            <a:off x="947441" y="2170033"/>
            <a:ext cx="1007007" cy="369332"/>
          </a:xfrm>
          <a:prstGeom prst="rect">
            <a:avLst/>
          </a:prstGeom>
        </p:spPr>
        <p:txBody>
          <a:bodyPr wrap="none">
            <a:spAutoFit/>
          </a:bodyPr>
          <a:lstStyle/>
          <a:p>
            <a:r>
              <a:rPr lang="en-US" dirty="0">
                <a:solidFill>
                  <a:srgbClr val="C00000"/>
                </a:solidFill>
              </a:rPr>
              <a:t>does not</a:t>
            </a:r>
          </a:p>
        </p:txBody>
      </p:sp>
      <p:sp>
        <p:nvSpPr>
          <p:cNvPr id="12" name="Rectangle 11">
            <a:extLst>
              <a:ext uri="{FF2B5EF4-FFF2-40B4-BE49-F238E27FC236}">
                <a16:creationId xmlns:a16="http://schemas.microsoft.com/office/drawing/2014/main" id="{3D42A428-A0DB-47DE-B96D-EBB2510B5B47}"/>
              </a:ext>
            </a:extLst>
          </p:cNvPr>
          <p:cNvSpPr/>
          <p:nvPr/>
        </p:nvSpPr>
        <p:spPr>
          <a:xfrm>
            <a:off x="7751339" y="3340457"/>
            <a:ext cx="3602461" cy="646331"/>
          </a:xfrm>
          <a:prstGeom prst="rect">
            <a:avLst/>
          </a:prstGeom>
        </p:spPr>
        <p:txBody>
          <a:bodyPr wrap="none">
            <a:spAutoFit/>
          </a:bodyPr>
          <a:lstStyle/>
          <a:p>
            <a:r>
              <a:rPr lang="en-US" dirty="0">
                <a:solidFill>
                  <a:srgbClr val="C00000"/>
                </a:solidFill>
              </a:rPr>
              <a:t>does not execute strange instruction</a:t>
            </a:r>
            <a:br>
              <a:rPr lang="en-US" dirty="0">
                <a:solidFill>
                  <a:srgbClr val="C00000"/>
                </a:solidFill>
              </a:rPr>
            </a:br>
            <a:r>
              <a:rPr lang="en-US" dirty="0">
                <a:solidFill>
                  <a:srgbClr val="C00000"/>
                </a:solidFill>
              </a:rPr>
              <a:t>sequences</a:t>
            </a:r>
          </a:p>
        </p:txBody>
      </p:sp>
      <p:sp>
        <p:nvSpPr>
          <p:cNvPr id="13" name="Rectangle 12">
            <a:extLst>
              <a:ext uri="{FF2B5EF4-FFF2-40B4-BE49-F238E27FC236}">
                <a16:creationId xmlns:a16="http://schemas.microsoft.com/office/drawing/2014/main" id="{53604A68-ADF3-4CC8-9E58-5A7468D2163E}"/>
              </a:ext>
            </a:extLst>
          </p:cNvPr>
          <p:cNvSpPr/>
          <p:nvPr/>
        </p:nvSpPr>
        <p:spPr>
          <a:xfrm>
            <a:off x="5089028" y="1646238"/>
            <a:ext cx="3602461" cy="646331"/>
          </a:xfrm>
          <a:prstGeom prst="rect">
            <a:avLst/>
          </a:prstGeom>
        </p:spPr>
        <p:txBody>
          <a:bodyPr wrap="none">
            <a:spAutoFit/>
          </a:bodyPr>
          <a:lstStyle/>
          <a:p>
            <a:r>
              <a:rPr lang="en-US" dirty="0">
                <a:solidFill>
                  <a:srgbClr val="C00000"/>
                </a:solidFill>
              </a:rPr>
              <a:t>does not execute strange instruction</a:t>
            </a:r>
            <a:br>
              <a:rPr lang="en-US" dirty="0">
                <a:solidFill>
                  <a:srgbClr val="C00000"/>
                </a:solidFill>
              </a:rPr>
            </a:br>
            <a:r>
              <a:rPr lang="en-US" dirty="0">
                <a:solidFill>
                  <a:srgbClr val="C00000"/>
                </a:solidFill>
              </a:rPr>
              <a:t>sequences</a:t>
            </a:r>
          </a:p>
        </p:txBody>
      </p:sp>
      <p:sp>
        <p:nvSpPr>
          <p:cNvPr id="15" name="Rectangle 14">
            <a:extLst>
              <a:ext uri="{FF2B5EF4-FFF2-40B4-BE49-F238E27FC236}">
                <a16:creationId xmlns:a16="http://schemas.microsoft.com/office/drawing/2014/main" id="{DDDCDEEA-1947-4F88-A3CA-3BB93B917481}"/>
              </a:ext>
            </a:extLst>
          </p:cNvPr>
          <p:cNvSpPr/>
          <p:nvPr/>
        </p:nvSpPr>
        <p:spPr>
          <a:xfrm>
            <a:off x="1267465" y="5422671"/>
            <a:ext cx="1373966" cy="369332"/>
          </a:xfrm>
          <a:prstGeom prst="rect">
            <a:avLst/>
          </a:prstGeom>
        </p:spPr>
        <p:txBody>
          <a:bodyPr wrap="none">
            <a:spAutoFit/>
          </a:bodyPr>
          <a:lstStyle/>
          <a:p>
            <a:r>
              <a:rPr lang="en-US" dirty="0">
                <a:solidFill>
                  <a:srgbClr val="C00000"/>
                </a:solidFill>
              </a:rPr>
              <a:t>Therefore ….</a:t>
            </a:r>
          </a:p>
        </p:txBody>
      </p:sp>
      <p:sp>
        <p:nvSpPr>
          <p:cNvPr id="16" name="Rectangle 15">
            <a:extLst>
              <a:ext uri="{FF2B5EF4-FFF2-40B4-BE49-F238E27FC236}">
                <a16:creationId xmlns:a16="http://schemas.microsoft.com/office/drawing/2014/main" id="{6F5B1F36-F728-4C1A-8637-D0BFAC89BF01}"/>
              </a:ext>
            </a:extLst>
          </p:cNvPr>
          <p:cNvSpPr/>
          <p:nvPr/>
        </p:nvSpPr>
        <p:spPr>
          <a:xfrm>
            <a:off x="7058777" y="635368"/>
            <a:ext cx="1385123" cy="707886"/>
          </a:xfrm>
          <a:prstGeom prst="rect">
            <a:avLst/>
          </a:prstGeom>
        </p:spPr>
        <p:txBody>
          <a:bodyPr wrap="none">
            <a:spAutoFit/>
          </a:bodyPr>
          <a:lstStyle/>
          <a:p>
            <a:r>
              <a:rPr lang="en-US" sz="4000" dirty="0">
                <a:solidFill>
                  <a:srgbClr val="C00000"/>
                </a:solidFill>
                <a:latin typeface="+mj-lt"/>
              </a:rPr>
              <a:t>COOP</a:t>
            </a:r>
            <a:endParaRPr lang="en-US" sz="2400" dirty="0">
              <a:solidFill>
                <a:srgbClr val="C00000"/>
              </a:solidFill>
              <a:latin typeface="+mj-lt"/>
            </a:endParaRPr>
          </a:p>
        </p:txBody>
      </p:sp>
      <p:cxnSp>
        <p:nvCxnSpPr>
          <p:cNvPr id="18" name="Straight Connector 17">
            <a:extLst>
              <a:ext uri="{FF2B5EF4-FFF2-40B4-BE49-F238E27FC236}">
                <a16:creationId xmlns:a16="http://schemas.microsoft.com/office/drawing/2014/main" id="{CF58AAE9-B216-4527-9B1F-30AB31BCB118}"/>
              </a:ext>
            </a:extLst>
          </p:cNvPr>
          <p:cNvCxnSpPr>
            <a:cxnSpLocks/>
          </p:cNvCxnSpPr>
          <p:nvPr/>
        </p:nvCxnSpPr>
        <p:spPr>
          <a:xfrm>
            <a:off x="947441" y="1027906"/>
            <a:ext cx="602485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56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EAEEB-D6E7-4999-A975-1CC89D8848F4}"/>
              </a:ext>
            </a:extLst>
          </p:cNvPr>
          <p:cNvSpPr>
            <a:spLocks noGrp="1"/>
          </p:cNvSpPr>
          <p:nvPr>
            <p:ph type="title"/>
          </p:nvPr>
        </p:nvSpPr>
        <p:spPr/>
        <p:txBody>
          <a:bodyPr/>
          <a:lstStyle/>
          <a:p>
            <a:r>
              <a:rPr lang="en-US" dirty="0"/>
              <a:t>COOP is immune against</a:t>
            </a:r>
          </a:p>
        </p:txBody>
      </p:sp>
      <p:sp>
        <p:nvSpPr>
          <p:cNvPr id="3" name="Content Placeholder 2">
            <a:extLst>
              <a:ext uri="{FF2B5EF4-FFF2-40B4-BE49-F238E27FC236}">
                <a16:creationId xmlns:a16="http://schemas.microsoft.com/office/drawing/2014/main" id="{A8DC3142-6B70-4BD4-80B1-C555B20AFA9E}"/>
              </a:ext>
            </a:extLst>
          </p:cNvPr>
          <p:cNvSpPr>
            <a:spLocks noGrp="1"/>
          </p:cNvSpPr>
          <p:nvPr>
            <p:ph idx="1"/>
          </p:nvPr>
        </p:nvSpPr>
        <p:spPr/>
        <p:txBody>
          <a:bodyPr/>
          <a:lstStyle/>
          <a:p>
            <a:r>
              <a:rPr lang="en-US" dirty="0"/>
              <a:t>Plain protection of code pointers</a:t>
            </a:r>
          </a:p>
          <a:p>
            <a:r>
              <a:rPr lang="en-US" dirty="0"/>
              <a:t>Semantics-preserving rewriting/shuffling of code</a:t>
            </a:r>
          </a:p>
          <a:p>
            <a:r>
              <a:rPr lang="en-US" dirty="0"/>
              <a:t>Detection heuristics relying on frequency of indirect branches</a:t>
            </a:r>
          </a:p>
          <a:p>
            <a:r>
              <a:rPr lang="en-US" dirty="0"/>
              <a:t>Generic CFI and shadow call-stacks</a:t>
            </a:r>
          </a:p>
          <a:p>
            <a:r>
              <a:rPr lang="en-US" dirty="0"/>
              <a:t>Defenses that prevent the stack pointer to point to the program’s heap</a:t>
            </a:r>
          </a:p>
        </p:txBody>
      </p:sp>
      <p:sp>
        <p:nvSpPr>
          <p:cNvPr id="4" name="Date Placeholder 3">
            <a:extLst>
              <a:ext uri="{FF2B5EF4-FFF2-40B4-BE49-F238E27FC236}">
                <a16:creationId xmlns:a16="http://schemas.microsoft.com/office/drawing/2014/main" id="{E5D2E208-1290-43C0-B3C7-CC30EA774882}"/>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8AE437DA-44D4-4E63-8641-DC44BAE48A87}"/>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550FDB7C-21F2-48B2-B851-34E16AECB7EE}"/>
              </a:ext>
            </a:extLst>
          </p:cNvPr>
          <p:cNvSpPr>
            <a:spLocks noGrp="1"/>
          </p:cNvSpPr>
          <p:nvPr>
            <p:ph type="sldNum" sz="quarter" idx="12"/>
          </p:nvPr>
        </p:nvSpPr>
        <p:spPr/>
        <p:txBody>
          <a:bodyPr/>
          <a:lstStyle/>
          <a:p>
            <a:fld id="{9B39403A-6636-4F4F-97DD-2FAAF472A277}" type="slidenum">
              <a:rPr lang="en-US" smtClean="0"/>
              <a:t>19</a:t>
            </a:fld>
            <a:endParaRPr lang="en-US"/>
          </a:p>
        </p:txBody>
      </p:sp>
    </p:spTree>
    <p:extLst>
      <p:ext uri="{BB962C8B-B14F-4D97-AF65-F5344CB8AC3E}">
        <p14:creationId xmlns:p14="http://schemas.microsoft.com/office/powerpoint/2010/main" val="161546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A852A-32D8-4CE8-80F6-51E5766DD0B2}"/>
              </a:ext>
            </a:extLst>
          </p:cNvPr>
          <p:cNvSpPr>
            <a:spLocks noGrp="1"/>
          </p:cNvSpPr>
          <p:nvPr>
            <p:ph type="title"/>
          </p:nvPr>
        </p:nvSpPr>
        <p:spPr/>
        <p:txBody>
          <a:bodyPr/>
          <a:lstStyle/>
          <a:p>
            <a:r>
              <a:rPr lang="en-US" dirty="0"/>
              <a:t>Table of contents</a:t>
            </a:r>
          </a:p>
        </p:txBody>
      </p:sp>
      <p:sp>
        <p:nvSpPr>
          <p:cNvPr id="12" name="Content Placeholder 11">
            <a:extLst>
              <a:ext uri="{FF2B5EF4-FFF2-40B4-BE49-F238E27FC236}">
                <a16:creationId xmlns:a16="http://schemas.microsoft.com/office/drawing/2014/main" id="{F8A1299E-D8C9-4982-9B59-776CA9A8D6BA}"/>
              </a:ext>
            </a:extLst>
          </p:cNvPr>
          <p:cNvSpPr>
            <a:spLocks noGrp="1"/>
          </p:cNvSpPr>
          <p:nvPr>
            <p:ph idx="1"/>
          </p:nvPr>
        </p:nvSpPr>
        <p:spPr/>
        <p:txBody>
          <a:bodyPr/>
          <a:lstStyle/>
          <a:p>
            <a:r>
              <a:rPr lang="en-US" dirty="0"/>
              <a:t>Introduction &amp; Background</a:t>
            </a:r>
          </a:p>
          <a:p>
            <a:r>
              <a:rPr lang="en-US" dirty="0"/>
              <a:t>COOP</a:t>
            </a:r>
          </a:p>
          <a:p>
            <a:r>
              <a:rPr lang="en-US" dirty="0"/>
              <a:t>Re-Visitation, Evaluation and Conclusion</a:t>
            </a:r>
          </a:p>
          <a:p>
            <a:endParaRPr lang="en-US" dirty="0"/>
          </a:p>
          <a:p>
            <a:r>
              <a:rPr lang="en-US" dirty="0"/>
              <a:t>Discussion</a:t>
            </a:r>
          </a:p>
        </p:txBody>
      </p:sp>
      <p:sp>
        <p:nvSpPr>
          <p:cNvPr id="4" name="Date Placeholder 3">
            <a:extLst>
              <a:ext uri="{FF2B5EF4-FFF2-40B4-BE49-F238E27FC236}">
                <a16:creationId xmlns:a16="http://schemas.microsoft.com/office/drawing/2014/main" id="{837CFA8B-3614-4A4B-B31A-79FD5D0370C9}"/>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542126C9-D68A-4609-8D9D-62C97F777A4E}"/>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8D2444BB-6B19-4314-8468-39A71BEEF171}"/>
              </a:ext>
            </a:extLst>
          </p:cNvPr>
          <p:cNvSpPr>
            <a:spLocks noGrp="1"/>
          </p:cNvSpPr>
          <p:nvPr>
            <p:ph type="sldNum" sz="quarter" idx="12"/>
          </p:nvPr>
        </p:nvSpPr>
        <p:spPr/>
        <p:txBody>
          <a:bodyPr/>
          <a:lstStyle/>
          <a:p>
            <a:fld id="{9B39403A-6636-4F4F-97DD-2FAAF472A277}" type="slidenum">
              <a:rPr lang="en-US" smtClean="0"/>
              <a:t>2</a:t>
            </a:fld>
            <a:endParaRPr lang="en-US"/>
          </a:p>
        </p:txBody>
      </p:sp>
    </p:spTree>
    <p:extLst>
      <p:ext uri="{BB962C8B-B14F-4D97-AF65-F5344CB8AC3E}">
        <p14:creationId xmlns:p14="http://schemas.microsoft.com/office/powerpoint/2010/main" val="2634680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22518-33F1-4BF9-919A-050E3C62E7A8}"/>
              </a:ext>
            </a:extLst>
          </p:cNvPr>
          <p:cNvSpPr>
            <a:spLocks noGrp="1"/>
          </p:cNvSpPr>
          <p:nvPr>
            <p:ph type="title"/>
          </p:nvPr>
        </p:nvSpPr>
        <p:spPr/>
        <p:txBody>
          <a:bodyPr/>
          <a:lstStyle/>
          <a:p>
            <a:r>
              <a:rPr lang="en-US" dirty="0"/>
              <a:t>Defenses</a:t>
            </a:r>
          </a:p>
        </p:txBody>
      </p:sp>
      <p:graphicFrame>
        <p:nvGraphicFramePr>
          <p:cNvPr id="7" name="Content Placeholder 6">
            <a:extLst>
              <a:ext uri="{FF2B5EF4-FFF2-40B4-BE49-F238E27FC236}">
                <a16:creationId xmlns:a16="http://schemas.microsoft.com/office/drawing/2014/main" id="{7AD10ECD-8E52-4E50-8881-4E88D05D1C4A}"/>
              </a:ext>
            </a:extLst>
          </p:cNvPr>
          <p:cNvGraphicFramePr>
            <a:graphicFrameLocks noGrp="1"/>
          </p:cNvGraphicFramePr>
          <p:nvPr>
            <p:ph idx="1"/>
          </p:nvPr>
        </p:nvGraphicFramePr>
        <p:xfrm>
          <a:off x="838200" y="1825625"/>
          <a:ext cx="10515599" cy="3840480"/>
        </p:xfrm>
        <a:graphic>
          <a:graphicData uri="http://schemas.openxmlformats.org/drawingml/2006/table">
            <a:tbl>
              <a:tblPr firstRow="1" bandRow="1">
                <a:tableStyleId>{5940675A-B579-460E-94D1-54222C63F5DA}</a:tableStyleId>
              </a:tblPr>
              <a:tblGrid>
                <a:gridCol w="904875">
                  <a:extLst>
                    <a:ext uri="{9D8B030D-6E8A-4147-A177-3AD203B41FA5}">
                      <a16:colId xmlns:a16="http://schemas.microsoft.com/office/drawing/2014/main" val="3713360217"/>
                    </a:ext>
                  </a:extLst>
                </a:gridCol>
                <a:gridCol w="2402681">
                  <a:extLst>
                    <a:ext uri="{9D8B030D-6E8A-4147-A177-3AD203B41FA5}">
                      <a16:colId xmlns:a16="http://schemas.microsoft.com/office/drawing/2014/main" val="108795396"/>
                    </a:ext>
                  </a:extLst>
                </a:gridCol>
                <a:gridCol w="2402681">
                  <a:extLst>
                    <a:ext uri="{9D8B030D-6E8A-4147-A177-3AD203B41FA5}">
                      <a16:colId xmlns:a16="http://schemas.microsoft.com/office/drawing/2014/main" val="3142906771"/>
                    </a:ext>
                  </a:extLst>
                </a:gridCol>
                <a:gridCol w="2402681">
                  <a:extLst>
                    <a:ext uri="{9D8B030D-6E8A-4147-A177-3AD203B41FA5}">
                      <a16:colId xmlns:a16="http://schemas.microsoft.com/office/drawing/2014/main" val="2395547146"/>
                    </a:ext>
                  </a:extLst>
                </a:gridCol>
                <a:gridCol w="2402681">
                  <a:extLst>
                    <a:ext uri="{9D8B030D-6E8A-4147-A177-3AD203B41FA5}">
                      <a16:colId xmlns:a16="http://schemas.microsoft.com/office/drawing/2014/main" val="2020578548"/>
                    </a:ext>
                  </a:extLst>
                </a:gridCol>
              </a:tblGrid>
              <a:tr h="370840">
                <a:tc>
                  <a:txBody>
                    <a:bodyPr/>
                    <a:lstStyle/>
                    <a:p>
                      <a:endParaRPr lang="en-US" dirty="0"/>
                    </a:p>
                  </a:txBody>
                  <a:tcPr/>
                </a:tc>
                <a:tc>
                  <a:txBody>
                    <a:bodyPr/>
                    <a:lstStyle/>
                    <a:p>
                      <a:r>
                        <a:rPr lang="en-US" dirty="0"/>
                        <a:t>Memory safety</a:t>
                      </a:r>
                    </a:p>
                  </a:txBody>
                  <a:tcPr/>
                </a:tc>
                <a:tc>
                  <a:txBody>
                    <a:bodyPr/>
                    <a:lstStyle/>
                    <a:p>
                      <a:r>
                        <a:rPr lang="en-US" dirty="0"/>
                        <a:t>Control-flow integrity</a:t>
                      </a:r>
                    </a:p>
                  </a:txBody>
                  <a:tcPr/>
                </a:tc>
                <a:tc>
                  <a:txBody>
                    <a:bodyPr/>
                    <a:lstStyle/>
                    <a:p>
                      <a:r>
                        <a:rPr lang="en-US" dirty="0"/>
                        <a:t>Code shuffling, rewriting, hiding</a:t>
                      </a:r>
                    </a:p>
                  </a:txBody>
                  <a:tcPr/>
                </a:tc>
                <a:tc>
                  <a:txBody>
                    <a:bodyPr/>
                    <a:lstStyle/>
                    <a:p>
                      <a:r>
                        <a:rPr lang="en-US" dirty="0"/>
                        <a:t>Heuristics</a:t>
                      </a:r>
                    </a:p>
                  </a:txBody>
                  <a:tcPr/>
                </a:tc>
                <a:extLst>
                  <a:ext uri="{0D108BD9-81ED-4DB2-BD59-A6C34878D82A}">
                    <a16:rowId xmlns:a16="http://schemas.microsoft.com/office/drawing/2014/main" val="1218328266"/>
                  </a:ext>
                </a:extLst>
              </a:tr>
              <a:tr h="370840">
                <a:tc>
                  <a:txBody>
                    <a:bodyPr/>
                    <a:lstStyle/>
                    <a:p>
                      <a:r>
                        <a:rPr lang="en-US" dirty="0"/>
                        <a:t>Binary code</a:t>
                      </a:r>
                    </a:p>
                  </a:txBody>
                  <a:tcPr/>
                </a:tc>
                <a:tc>
                  <a:txBody>
                    <a:bodyPr/>
                    <a:lstStyle/>
                    <a:p>
                      <a:pPr marL="285750" indent="-285750">
                        <a:buFont typeface="Arial" panose="020B0604020202020204" pitchFamily="34" charset="0"/>
                        <a:buChar char="•"/>
                      </a:pPr>
                      <a:r>
                        <a:rPr lang="en-US" dirty="0"/>
                        <a:t>Cling</a:t>
                      </a:r>
                    </a:p>
                  </a:txBody>
                  <a:tcPr/>
                </a:tc>
                <a:tc>
                  <a:txBody>
                    <a:bodyPr/>
                    <a:lstStyle/>
                    <a:p>
                      <a:pPr marL="285750" indent="-285750">
                        <a:buFont typeface="Arial" panose="020B0604020202020204" pitchFamily="34" charset="0"/>
                        <a:buChar char="•"/>
                      </a:pPr>
                      <a:r>
                        <a:rPr lang="en-US" dirty="0"/>
                        <a:t>CFI + shadow call stack</a:t>
                      </a:r>
                    </a:p>
                    <a:p>
                      <a:pPr marL="285750" indent="-285750">
                        <a:buFont typeface="Arial" panose="020B0604020202020204" pitchFamily="34" charset="0"/>
                        <a:buChar char="•"/>
                      </a:pPr>
                      <a:r>
                        <a:rPr lang="en-US" dirty="0"/>
                        <a:t>CCFIR</a:t>
                      </a:r>
                    </a:p>
                    <a:p>
                      <a:pPr marL="285750" indent="-285750">
                        <a:buFont typeface="Arial" panose="020B0604020202020204" pitchFamily="34" charset="0"/>
                        <a:buChar char="•"/>
                      </a:pPr>
                      <a:r>
                        <a:rPr lang="en-US" dirty="0"/>
                        <a:t>O-CFI</a:t>
                      </a:r>
                    </a:p>
                    <a:p>
                      <a:pPr marL="285750" indent="-285750">
                        <a:buFont typeface="Arial" panose="020B0604020202020204" pitchFamily="34" charset="0"/>
                        <a:buChar char="•"/>
                      </a:pPr>
                      <a:r>
                        <a:rPr lang="en-US" dirty="0" err="1"/>
                        <a:t>vfGuard</a:t>
                      </a:r>
                      <a:endParaRPr lang="en-US" dirty="0"/>
                    </a:p>
                    <a:p>
                      <a:pPr marL="285750" indent="-285750">
                        <a:buFont typeface="Arial" panose="020B0604020202020204" pitchFamily="34" charset="0"/>
                        <a:buChar char="•"/>
                      </a:pPr>
                      <a:r>
                        <a:rPr lang="en-US" dirty="0"/>
                        <a:t>T-VIP</a:t>
                      </a:r>
                    </a:p>
                    <a:p>
                      <a:pPr marL="285750" indent="-285750">
                        <a:buFont typeface="Arial" panose="020B0604020202020204" pitchFamily="34" charset="0"/>
                        <a:buChar char="•"/>
                      </a:pPr>
                      <a:r>
                        <a:rPr lang="en-US" dirty="0" err="1"/>
                        <a:t>VTint</a:t>
                      </a:r>
                      <a:endParaRPr lang="en-US" dirty="0"/>
                    </a:p>
                  </a:txBody>
                  <a:tcPr/>
                </a:tc>
                <a:tc>
                  <a:txBody>
                    <a:bodyPr/>
                    <a:lstStyle/>
                    <a:p>
                      <a:pPr marL="285750" indent="-285750">
                        <a:buFont typeface="Arial" panose="020B0604020202020204" pitchFamily="34" charset="0"/>
                        <a:buChar char="•"/>
                      </a:pPr>
                      <a:r>
                        <a:rPr lang="en-US" dirty="0"/>
                        <a:t>STIR</a:t>
                      </a:r>
                    </a:p>
                    <a:p>
                      <a:pPr marL="285750" indent="-285750">
                        <a:buFont typeface="Arial" panose="020B0604020202020204" pitchFamily="34" charset="0"/>
                        <a:buChar char="•"/>
                      </a:pPr>
                      <a:r>
                        <a:rPr lang="en-US" dirty="0"/>
                        <a:t>Smashing The Gadgets</a:t>
                      </a:r>
                    </a:p>
                  </a:txBody>
                  <a:tcPr/>
                </a:tc>
                <a:tc>
                  <a:txBody>
                    <a:bodyPr/>
                    <a:lstStyle/>
                    <a:p>
                      <a:pPr marL="285750" indent="-285750">
                        <a:buFont typeface="Arial" panose="020B0604020202020204" pitchFamily="34" charset="0"/>
                        <a:buChar char="•"/>
                      </a:pPr>
                      <a:r>
                        <a:rPr lang="en-US" dirty="0" err="1"/>
                        <a:t>kBouncer</a:t>
                      </a:r>
                      <a:endParaRPr lang="en-US" dirty="0"/>
                    </a:p>
                    <a:p>
                      <a:pPr marL="285750" indent="-285750">
                        <a:buFont typeface="Arial" panose="020B0604020202020204" pitchFamily="34" charset="0"/>
                        <a:buChar char="•"/>
                      </a:pPr>
                      <a:r>
                        <a:rPr lang="en-US" dirty="0"/>
                        <a:t>EMET</a:t>
                      </a:r>
                    </a:p>
                    <a:p>
                      <a:pPr marL="285750" indent="-285750">
                        <a:buFont typeface="Arial" panose="020B0604020202020204" pitchFamily="34" charset="0"/>
                        <a:buChar char="•"/>
                      </a:pPr>
                      <a:r>
                        <a:rPr lang="en-US" dirty="0" err="1"/>
                        <a:t>ROPecker</a:t>
                      </a:r>
                      <a:endParaRPr lang="en-US" dirty="0"/>
                    </a:p>
                  </a:txBody>
                  <a:tcPr/>
                </a:tc>
                <a:extLst>
                  <a:ext uri="{0D108BD9-81ED-4DB2-BD59-A6C34878D82A}">
                    <a16:rowId xmlns:a16="http://schemas.microsoft.com/office/drawing/2014/main" val="3223429170"/>
                  </a:ext>
                </a:extLst>
              </a:tr>
              <a:tr h="370840">
                <a:tc>
                  <a:txBody>
                    <a:bodyPr/>
                    <a:lstStyle/>
                    <a:p>
                      <a:r>
                        <a:rPr lang="en-US" dirty="0"/>
                        <a:t>Source code</a:t>
                      </a:r>
                    </a:p>
                  </a:txBody>
                  <a:tcPr/>
                </a:tc>
                <a:tc>
                  <a:txBody>
                    <a:bodyPr/>
                    <a:lstStyle/>
                    <a:p>
                      <a:pPr marL="285750" indent="-285750">
                        <a:buFont typeface="Arial" panose="020B0604020202020204" pitchFamily="34" charset="0"/>
                        <a:buChar char="•"/>
                      </a:pPr>
                      <a:r>
                        <a:rPr lang="en-US" dirty="0"/>
                        <a:t>CPI</a:t>
                      </a:r>
                    </a:p>
                    <a:p>
                      <a:pPr marL="285750" indent="-285750">
                        <a:buFont typeface="Arial" panose="020B0604020202020204" pitchFamily="34" charset="0"/>
                        <a:buChar char="•"/>
                      </a:pPr>
                      <a:r>
                        <a:rPr lang="en-US" dirty="0"/>
                        <a:t>CPS</a:t>
                      </a:r>
                    </a:p>
                    <a:p>
                      <a:pPr marL="285750" indent="-285750">
                        <a:buFont typeface="Arial" panose="020B0604020202020204" pitchFamily="34" charset="0"/>
                        <a:buChar char="•"/>
                      </a:pPr>
                      <a:r>
                        <a:rPr lang="en-US" dirty="0" err="1"/>
                        <a:t>SoftBound</a:t>
                      </a:r>
                      <a:endParaRPr lang="en-US" dirty="0"/>
                    </a:p>
                    <a:p>
                      <a:pPr marL="285750" indent="-285750">
                        <a:buFont typeface="Arial" panose="020B0604020202020204" pitchFamily="34" charset="0"/>
                        <a:buChar char="•"/>
                      </a:pPr>
                      <a:r>
                        <a:rPr lang="en-US" dirty="0"/>
                        <a:t>WIT</a:t>
                      </a:r>
                    </a:p>
                  </a:txBody>
                  <a:tcPr/>
                </a:tc>
                <a:tc>
                  <a:txBody>
                    <a:bodyPr/>
                    <a:lstStyle/>
                    <a:p>
                      <a:pPr marL="285750" indent="-285750">
                        <a:buFont typeface="Arial" panose="020B0604020202020204" pitchFamily="34" charset="0"/>
                        <a:buChar char="•"/>
                      </a:pPr>
                      <a:r>
                        <a:rPr lang="en-US" dirty="0"/>
                        <a:t>GCC VTV</a:t>
                      </a:r>
                    </a:p>
                    <a:p>
                      <a:pPr marL="285750" indent="-285750">
                        <a:buFont typeface="Arial" panose="020B0604020202020204" pitchFamily="34" charset="0"/>
                        <a:buChar char="•"/>
                      </a:pPr>
                      <a:r>
                        <a:rPr lang="en-US" dirty="0"/>
                        <a:t>LLVM IFCC</a:t>
                      </a:r>
                    </a:p>
                    <a:p>
                      <a:pPr marL="285750" indent="-285750">
                        <a:buFont typeface="Arial" panose="020B0604020202020204" pitchFamily="34" charset="0"/>
                        <a:buChar char="•"/>
                      </a:pPr>
                      <a:r>
                        <a:rPr lang="en-US" dirty="0" err="1"/>
                        <a:t>SafeDispatch</a:t>
                      </a:r>
                      <a:endParaRPr lang="en-US" dirty="0"/>
                    </a:p>
                    <a:p>
                      <a:pPr marL="285750" indent="-285750">
                        <a:buFont typeface="Arial" panose="020B0604020202020204" pitchFamily="34" charset="0"/>
                        <a:buChar char="•"/>
                      </a:pPr>
                      <a:r>
                        <a:rPr lang="en-US" dirty="0"/>
                        <a:t>Windows CFG</a:t>
                      </a:r>
                    </a:p>
                  </a:txBody>
                  <a:tcPr/>
                </a:tc>
                <a:tc>
                  <a:txBody>
                    <a:bodyPr/>
                    <a:lstStyle/>
                    <a:p>
                      <a:pPr marL="285750" indent="-285750">
                        <a:buFont typeface="Arial" panose="020B0604020202020204" pitchFamily="34" charset="0"/>
                        <a:buChar char="•"/>
                      </a:pPr>
                      <a:r>
                        <a:rPr lang="en-US" dirty="0"/>
                        <a:t>G-Free</a:t>
                      </a:r>
                    </a:p>
                    <a:p>
                      <a:pPr marL="285750" indent="-285750">
                        <a:buFont typeface="Arial" panose="020B0604020202020204" pitchFamily="34" charset="0"/>
                        <a:buChar char="•"/>
                      </a:pPr>
                      <a:r>
                        <a:rPr lang="en-US" dirty="0" err="1"/>
                        <a:t>XnR</a:t>
                      </a:r>
                      <a:endParaRPr lang="en-US" dirty="0"/>
                    </a:p>
                    <a:p>
                      <a:pPr marL="285750" indent="-285750">
                        <a:buFont typeface="Arial" panose="020B0604020202020204" pitchFamily="34" charset="0"/>
                        <a:buChar char="•"/>
                      </a:pPr>
                      <a:r>
                        <a:rPr lang="en-US" dirty="0" err="1"/>
                        <a:t>Readactor</a:t>
                      </a:r>
                      <a:endParaRPr lang="en-US" dirty="0"/>
                    </a:p>
                  </a:txBody>
                  <a:tcPr/>
                </a:tc>
                <a:tc>
                  <a:txBody>
                    <a:bodyPr/>
                    <a:lstStyle/>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441393061"/>
                  </a:ext>
                </a:extLst>
              </a:tr>
            </a:tbl>
          </a:graphicData>
        </a:graphic>
      </p:graphicFrame>
      <p:sp>
        <p:nvSpPr>
          <p:cNvPr id="4" name="Date Placeholder 3">
            <a:extLst>
              <a:ext uri="{FF2B5EF4-FFF2-40B4-BE49-F238E27FC236}">
                <a16:creationId xmlns:a16="http://schemas.microsoft.com/office/drawing/2014/main" id="{194EF360-FC2F-4990-97A4-43AF3B20E354}"/>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94A300A4-CD93-490A-B541-C535A6027729}"/>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717E378E-46FD-4FD4-958C-FB7B2D6DB3C3}"/>
              </a:ext>
            </a:extLst>
          </p:cNvPr>
          <p:cNvSpPr>
            <a:spLocks noGrp="1"/>
          </p:cNvSpPr>
          <p:nvPr>
            <p:ph type="sldNum" sz="quarter" idx="12"/>
          </p:nvPr>
        </p:nvSpPr>
        <p:spPr/>
        <p:txBody>
          <a:bodyPr/>
          <a:lstStyle/>
          <a:p>
            <a:fld id="{9B39403A-6636-4F4F-97DD-2FAAF472A277}" type="slidenum">
              <a:rPr lang="en-US" smtClean="0"/>
              <a:t>20</a:t>
            </a:fld>
            <a:endParaRPr lang="en-US"/>
          </a:p>
        </p:txBody>
      </p:sp>
    </p:spTree>
    <p:extLst>
      <p:ext uri="{BB962C8B-B14F-4D97-AF65-F5344CB8AC3E}">
        <p14:creationId xmlns:p14="http://schemas.microsoft.com/office/powerpoint/2010/main" val="2445618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22518-33F1-4BF9-919A-050E3C62E7A8}"/>
              </a:ext>
            </a:extLst>
          </p:cNvPr>
          <p:cNvSpPr>
            <a:spLocks noGrp="1"/>
          </p:cNvSpPr>
          <p:nvPr>
            <p:ph type="title"/>
          </p:nvPr>
        </p:nvSpPr>
        <p:spPr/>
        <p:txBody>
          <a:bodyPr/>
          <a:lstStyle/>
          <a:p>
            <a:r>
              <a:rPr lang="en-US" dirty="0"/>
              <a:t>Defenses</a:t>
            </a:r>
          </a:p>
        </p:txBody>
      </p:sp>
      <p:graphicFrame>
        <p:nvGraphicFramePr>
          <p:cNvPr id="7" name="Content Placeholder 6">
            <a:extLst>
              <a:ext uri="{FF2B5EF4-FFF2-40B4-BE49-F238E27FC236}">
                <a16:creationId xmlns:a16="http://schemas.microsoft.com/office/drawing/2014/main" id="{7AD10ECD-8E52-4E50-8881-4E88D05D1C4A}"/>
              </a:ext>
            </a:extLst>
          </p:cNvPr>
          <p:cNvGraphicFramePr>
            <a:graphicFrameLocks noGrp="1"/>
          </p:cNvGraphicFramePr>
          <p:nvPr>
            <p:ph idx="1"/>
            <p:extLst>
              <p:ext uri="{D42A27DB-BD31-4B8C-83A1-F6EECF244321}">
                <p14:modId xmlns:p14="http://schemas.microsoft.com/office/powerpoint/2010/main" val="981069422"/>
              </p:ext>
            </p:extLst>
          </p:nvPr>
        </p:nvGraphicFramePr>
        <p:xfrm>
          <a:off x="838200" y="1825625"/>
          <a:ext cx="10515599" cy="3840480"/>
        </p:xfrm>
        <a:graphic>
          <a:graphicData uri="http://schemas.openxmlformats.org/drawingml/2006/table">
            <a:tbl>
              <a:tblPr firstRow="1" bandRow="1">
                <a:tableStyleId>{5940675A-B579-460E-94D1-54222C63F5DA}</a:tableStyleId>
              </a:tblPr>
              <a:tblGrid>
                <a:gridCol w="904875">
                  <a:extLst>
                    <a:ext uri="{9D8B030D-6E8A-4147-A177-3AD203B41FA5}">
                      <a16:colId xmlns:a16="http://schemas.microsoft.com/office/drawing/2014/main" val="3713360217"/>
                    </a:ext>
                  </a:extLst>
                </a:gridCol>
                <a:gridCol w="2402681">
                  <a:extLst>
                    <a:ext uri="{9D8B030D-6E8A-4147-A177-3AD203B41FA5}">
                      <a16:colId xmlns:a16="http://schemas.microsoft.com/office/drawing/2014/main" val="108795396"/>
                    </a:ext>
                  </a:extLst>
                </a:gridCol>
                <a:gridCol w="2402681">
                  <a:extLst>
                    <a:ext uri="{9D8B030D-6E8A-4147-A177-3AD203B41FA5}">
                      <a16:colId xmlns:a16="http://schemas.microsoft.com/office/drawing/2014/main" val="3142906771"/>
                    </a:ext>
                  </a:extLst>
                </a:gridCol>
                <a:gridCol w="2402681">
                  <a:extLst>
                    <a:ext uri="{9D8B030D-6E8A-4147-A177-3AD203B41FA5}">
                      <a16:colId xmlns:a16="http://schemas.microsoft.com/office/drawing/2014/main" val="2395547146"/>
                    </a:ext>
                  </a:extLst>
                </a:gridCol>
                <a:gridCol w="2402681">
                  <a:extLst>
                    <a:ext uri="{9D8B030D-6E8A-4147-A177-3AD203B41FA5}">
                      <a16:colId xmlns:a16="http://schemas.microsoft.com/office/drawing/2014/main" val="2020578548"/>
                    </a:ext>
                  </a:extLst>
                </a:gridCol>
              </a:tblGrid>
              <a:tr h="370840">
                <a:tc>
                  <a:txBody>
                    <a:bodyPr/>
                    <a:lstStyle/>
                    <a:p>
                      <a:endParaRPr lang="en-US" dirty="0"/>
                    </a:p>
                  </a:txBody>
                  <a:tcPr/>
                </a:tc>
                <a:tc>
                  <a:txBody>
                    <a:bodyPr/>
                    <a:lstStyle/>
                    <a:p>
                      <a:r>
                        <a:rPr lang="en-US" dirty="0"/>
                        <a:t>Memory safety</a:t>
                      </a:r>
                    </a:p>
                  </a:txBody>
                  <a:tcPr/>
                </a:tc>
                <a:tc>
                  <a:txBody>
                    <a:bodyPr/>
                    <a:lstStyle/>
                    <a:p>
                      <a:r>
                        <a:rPr lang="en-US" dirty="0"/>
                        <a:t>Control-flow integrity</a:t>
                      </a:r>
                    </a:p>
                  </a:txBody>
                  <a:tcPr/>
                </a:tc>
                <a:tc>
                  <a:txBody>
                    <a:bodyPr/>
                    <a:lstStyle/>
                    <a:p>
                      <a:r>
                        <a:rPr lang="en-US" dirty="0"/>
                        <a:t>Code shuffling, rewriting, hiding</a:t>
                      </a:r>
                    </a:p>
                  </a:txBody>
                  <a:tcPr/>
                </a:tc>
                <a:tc>
                  <a:txBody>
                    <a:bodyPr/>
                    <a:lstStyle/>
                    <a:p>
                      <a:r>
                        <a:rPr lang="en-US" dirty="0"/>
                        <a:t>Heuristics</a:t>
                      </a:r>
                    </a:p>
                  </a:txBody>
                  <a:tcPr/>
                </a:tc>
                <a:extLst>
                  <a:ext uri="{0D108BD9-81ED-4DB2-BD59-A6C34878D82A}">
                    <a16:rowId xmlns:a16="http://schemas.microsoft.com/office/drawing/2014/main" val="1218328266"/>
                  </a:ext>
                </a:extLst>
              </a:tr>
              <a:tr h="370840">
                <a:tc>
                  <a:txBody>
                    <a:bodyPr/>
                    <a:lstStyle/>
                    <a:p>
                      <a:r>
                        <a:rPr lang="en-US" dirty="0"/>
                        <a:t>Binary code</a:t>
                      </a:r>
                    </a:p>
                  </a:txBody>
                  <a:tcPr/>
                </a:tc>
                <a:tc>
                  <a:txBody>
                    <a:bodyPr/>
                    <a:lstStyle/>
                    <a:p>
                      <a:pPr marL="285750" indent="-285750">
                        <a:buFont typeface="Arial" panose="020B0604020202020204" pitchFamily="34" charset="0"/>
                        <a:buChar char="•"/>
                      </a:pPr>
                      <a:r>
                        <a:rPr lang="en-US" dirty="0"/>
                        <a:t>Cling</a:t>
                      </a:r>
                    </a:p>
                  </a:txBody>
                  <a:tcPr/>
                </a:tc>
                <a:tc>
                  <a:txBody>
                    <a:bodyPr/>
                    <a:lstStyle/>
                    <a:p>
                      <a:pPr marL="285750" indent="-285750">
                        <a:buFont typeface="Arial" panose="020B0604020202020204" pitchFamily="34" charset="0"/>
                        <a:buChar char="•"/>
                      </a:pPr>
                      <a:r>
                        <a:rPr lang="en-US" dirty="0">
                          <a:solidFill>
                            <a:srgbClr val="C00000"/>
                          </a:solidFill>
                        </a:rPr>
                        <a:t>CFI + shadow call stack</a:t>
                      </a:r>
                    </a:p>
                    <a:p>
                      <a:pPr marL="285750" indent="-285750">
                        <a:buFont typeface="Arial" panose="020B0604020202020204" pitchFamily="34" charset="0"/>
                        <a:buChar char="•"/>
                      </a:pPr>
                      <a:r>
                        <a:rPr lang="en-US" dirty="0">
                          <a:solidFill>
                            <a:srgbClr val="C00000"/>
                          </a:solidFill>
                        </a:rPr>
                        <a:t>CCFIR</a:t>
                      </a:r>
                    </a:p>
                    <a:p>
                      <a:pPr marL="285750" indent="-285750">
                        <a:buFont typeface="Arial" panose="020B0604020202020204" pitchFamily="34" charset="0"/>
                        <a:buChar char="•"/>
                      </a:pPr>
                      <a:r>
                        <a:rPr lang="en-US" dirty="0">
                          <a:solidFill>
                            <a:srgbClr val="C00000"/>
                          </a:solidFill>
                        </a:rPr>
                        <a:t>O-CFI</a:t>
                      </a:r>
                    </a:p>
                    <a:p>
                      <a:pPr marL="285750" indent="-285750">
                        <a:buFont typeface="Arial" panose="020B0604020202020204" pitchFamily="34" charset="0"/>
                        <a:buChar char="•"/>
                      </a:pPr>
                      <a:r>
                        <a:rPr lang="en-US" dirty="0" err="1">
                          <a:solidFill>
                            <a:schemeClr val="tx1"/>
                          </a:solidFill>
                        </a:rPr>
                        <a:t>vfGuard</a:t>
                      </a:r>
                      <a:endParaRPr lang="en-US" dirty="0">
                        <a:solidFill>
                          <a:schemeClr val="tx1"/>
                        </a:solidFill>
                      </a:endParaRPr>
                    </a:p>
                    <a:p>
                      <a:pPr marL="285750" indent="-285750">
                        <a:buFont typeface="Arial" panose="020B0604020202020204" pitchFamily="34" charset="0"/>
                        <a:buChar char="•"/>
                      </a:pPr>
                      <a:r>
                        <a:rPr lang="en-US" dirty="0">
                          <a:solidFill>
                            <a:srgbClr val="C00000"/>
                          </a:solidFill>
                        </a:rPr>
                        <a:t>T-VIP</a:t>
                      </a:r>
                    </a:p>
                    <a:p>
                      <a:pPr marL="285750" indent="-285750">
                        <a:buFont typeface="Arial" panose="020B0604020202020204" pitchFamily="34" charset="0"/>
                        <a:buChar char="•"/>
                      </a:pPr>
                      <a:r>
                        <a:rPr lang="en-US" dirty="0" err="1">
                          <a:solidFill>
                            <a:srgbClr val="C00000"/>
                          </a:solidFill>
                        </a:rPr>
                        <a:t>VTint</a:t>
                      </a:r>
                      <a:endParaRPr lang="en-US" dirty="0">
                        <a:solidFill>
                          <a:srgbClr val="C00000"/>
                        </a:solidFill>
                      </a:endParaRPr>
                    </a:p>
                  </a:txBody>
                  <a:tcPr/>
                </a:tc>
                <a:tc>
                  <a:txBody>
                    <a:bodyPr/>
                    <a:lstStyle/>
                    <a:p>
                      <a:pPr marL="285750" indent="-285750">
                        <a:buFont typeface="Arial" panose="020B0604020202020204" pitchFamily="34" charset="0"/>
                        <a:buChar char="•"/>
                      </a:pPr>
                      <a:r>
                        <a:rPr lang="en-US" dirty="0">
                          <a:solidFill>
                            <a:srgbClr val="C00000"/>
                          </a:solidFill>
                        </a:rPr>
                        <a:t>STIR</a:t>
                      </a:r>
                    </a:p>
                    <a:p>
                      <a:pPr marL="285750" indent="-285750">
                        <a:buFont typeface="Arial" panose="020B0604020202020204" pitchFamily="34" charset="0"/>
                        <a:buChar char="•"/>
                      </a:pPr>
                      <a:r>
                        <a:rPr lang="en-US" dirty="0">
                          <a:solidFill>
                            <a:srgbClr val="C00000"/>
                          </a:solidFill>
                        </a:rPr>
                        <a:t>Smashing The Gadgets</a:t>
                      </a:r>
                    </a:p>
                  </a:txBody>
                  <a:tcPr/>
                </a:tc>
                <a:tc>
                  <a:txBody>
                    <a:bodyPr/>
                    <a:lstStyle/>
                    <a:p>
                      <a:pPr marL="285750" indent="-285750">
                        <a:buFont typeface="Arial" panose="020B0604020202020204" pitchFamily="34" charset="0"/>
                        <a:buChar char="•"/>
                      </a:pPr>
                      <a:r>
                        <a:rPr lang="en-US" dirty="0" err="1">
                          <a:solidFill>
                            <a:srgbClr val="C00000"/>
                          </a:solidFill>
                        </a:rPr>
                        <a:t>kBouncer</a:t>
                      </a:r>
                      <a:endParaRPr lang="en-US" dirty="0">
                        <a:solidFill>
                          <a:srgbClr val="C00000"/>
                        </a:solidFill>
                      </a:endParaRPr>
                    </a:p>
                    <a:p>
                      <a:pPr marL="285750" indent="-285750">
                        <a:buFont typeface="Arial" panose="020B0604020202020204" pitchFamily="34" charset="0"/>
                        <a:buChar char="•"/>
                      </a:pPr>
                      <a:r>
                        <a:rPr lang="en-US" dirty="0">
                          <a:solidFill>
                            <a:srgbClr val="C00000"/>
                          </a:solidFill>
                        </a:rPr>
                        <a:t>EMET</a:t>
                      </a:r>
                    </a:p>
                    <a:p>
                      <a:pPr marL="285750" indent="-285750">
                        <a:buFont typeface="Arial" panose="020B0604020202020204" pitchFamily="34" charset="0"/>
                        <a:buChar char="•"/>
                      </a:pPr>
                      <a:r>
                        <a:rPr lang="en-US" dirty="0" err="1">
                          <a:solidFill>
                            <a:srgbClr val="C00000"/>
                          </a:solidFill>
                        </a:rPr>
                        <a:t>ROPecker</a:t>
                      </a:r>
                      <a:endParaRPr lang="en-US" dirty="0">
                        <a:solidFill>
                          <a:srgbClr val="C00000"/>
                        </a:solidFill>
                      </a:endParaRPr>
                    </a:p>
                  </a:txBody>
                  <a:tcPr/>
                </a:tc>
                <a:extLst>
                  <a:ext uri="{0D108BD9-81ED-4DB2-BD59-A6C34878D82A}">
                    <a16:rowId xmlns:a16="http://schemas.microsoft.com/office/drawing/2014/main" val="3223429170"/>
                  </a:ext>
                </a:extLst>
              </a:tr>
              <a:tr h="370840">
                <a:tc>
                  <a:txBody>
                    <a:bodyPr/>
                    <a:lstStyle/>
                    <a:p>
                      <a:r>
                        <a:rPr lang="en-US" dirty="0"/>
                        <a:t>Source code</a:t>
                      </a:r>
                    </a:p>
                  </a:txBody>
                  <a:tcPr/>
                </a:tc>
                <a:tc>
                  <a:txBody>
                    <a:bodyPr/>
                    <a:lstStyle/>
                    <a:p>
                      <a:pPr marL="285750" indent="-285750">
                        <a:buFont typeface="Arial" panose="020B0604020202020204" pitchFamily="34" charset="0"/>
                        <a:buChar char="•"/>
                      </a:pPr>
                      <a:r>
                        <a:rPr lang="en-US" dirty="0">
                          <a:solidFill>
                            <a:srgbClr val="00B050"/>
                          </a:solidFill>
                        </a:rPr>
                        <a:t>CPI</a:t>
                      </a:r>
                    </a:p>
                    <a:p>
                      <a:pPr marL="285750" indent="-285750">
                        <a:buFont typeface="Arial" panose="020B0604020202020204" pitchFamily="34" charset="0"/>
                        <a:buChar char="•"/>
                      </a:pPr>
                      <a:r>
                        <a:rPr lang="en-US" dirty="0"/>
                        <a:t>CPS</a:t>
                      </a:r>
                    </a:p>
                    <a:p>
                      <a:pPr marL="285750" indent="-285750">
                        <a:buFont typeface="Arial" panose="020B0604020202020204" pitchFamily="34" charset="0"/>
                        <a:buChar char="•"/>
                      </a:pPr>
                      <a:r>
                        <a:rPr lang="en-US" dirty="0" err="1">
                          <a:solidFill>
                            <a:srgbClr val="00B050"/>
                          </a:solidFill>
                        </a:rPr>
                        <a:t>SoftBound</a:t>
                      </a:r>
                      <a:endParaRPr lang="en-US" dirty="0">
                        <a:solidFill>
                          <a:srgbClr val="00B050"/>
                        </a:solidFill>
                      </a:endParaRPr>
                    </a:p>
                    <a:p>
                      <a:pPr marL="285750" indent="-285750">
                        <a:buFont typeface="Arial" panose="020B0604020202020204" pitchFamily="34" charset="0"/>
                        <a:buChar char="•"/>
                      </a:pPr>
                      <a:r>
                        <a:rPr lang="en-US" dirty="0">
                          <a:solidFill>
                            <a:srgbClr val="00B050"/>
                          </a:solidFill>
                        </a:rPr>
                        <a:t>WIT</a:t>
                      </a:r>
                    </a:p>
                  </a:txBody>
                  <a:tcPr/>
                </a:tc>
                <a:tc>
                  <a:txBody>
                    <a:bodyPr/>
                    <a:lstStyle/>
                    <a:p>
                      <a:pPr marL="285750" indent="-285750">
                        <a:buFont typeface="Arial" panose="020B0604020202020204" pitchFamily="34" charset="0"/>
                        <a:buChar char="•"/>
                      </a:pPr>
                      <a:r>
                        <a:rPr lang="en-US" dirty="0">
                          <a:solidFill>
                            <a:srgbClr val="00B050"/>
                          </a:solidFill>
                        </a:rPr>
                        <a:t>GCC VTV</a:t>
                      </a:r>
                    </a:p>
                    <a:p>
                      <a:pPr marL="285750" indent="-285750">
                        <a:buFont typeface="Arial" panose="020B0604020202020204" pitchFamily="34" charset="0"/>
                        <a:buChar char="•"/>
                      </a:pPr>
                      <a:r>
                        <a:rPr lang="en-US" dirty="0">
                          <a:solidFill>
                            <a:srgbClr val="C00000"/>
                          </a:solidFill>
                        </a:rPr>
                        <a:t>LLVM IFCC</a:t>
                      </a:r>
                    </a:p>
                    <a:p>
                      <a:pPr marL="285750" indent="-285750">
                        <a:buFont typeface="Arial" panose="020B0604020202020204" pitchFamily="34" charset="0"/>
                        <a:buChar char="•"/>
                      </a:pPr>
                      <a:r>
                        <a:rPr lang="en-US" dirty="0" err="1">
                          <a:solidFill>
                            <a:srgbClr val="00B050"/>
                          </a:solidFill>
                        </a:rPr>
                        <a:t>SafeDispatch</a:t>
                      </a:r>
                      <a:endParaRPr lang="en-US" dirty="0">
                        <a:solidFill>
                          <a:srgbClr val="00B050"/>
                        </a:solidFill>
                      </a:endParaRPr>
                    </a:p>
                    <a:p>
                      <a:pPr marL="285750" indent="-285750">
                        <a:buFont typeface="Arial" panose="020B0604020202020204" pitchFamily="34" charset="0"/>
                        <a:buChar char="•"/>
                      </a:pPr>
                      <a:r>
                        <a:rPr lang="en-US" dirty="0">
                          <a:solidFill>
                            <a:srgbClr val="C00000"/>
                          </a:solidFill>
                        </a:rPr>
                        <a:t>Windows CFG</a:t>
                      </a:r>
                    </a:p>
                  </a:txBody>
                  <a:tcPr/>
                </a:tc>
                <a:tc>
                  <a:txBody>
                    <a:bodyPr/>
                    <a:lstStyle/>
                    <a:p>
                      <a:pPr marL="285750" indent="-285750">
                        <a:buFont typeface="Arial" panose="020B0604020202020204" pitchFamily="34" charset="0"/>
                        <a:buChar char="•"/>
                      </a:pPr>
                      <a:r>
                        <a:rPr lang="en-US" dirty="0">
                          <a:solidFill>
                            <a:srgbClr val="C00000"/>
                          </a:solidFill>
                        </a:rPr>
                        <a:t>G-Free</a:t>
                      </a:r>
                    </a:p>
                    <a:p>
                      <a:pPr marL="285750" indent="-285750">
                        <a:buFont typeface="Arial" panose="020B0604020202020204" pitchFamily="34" charset="0"/>
                        <a:buChar char="•"/>
                      </a:pPr>
                      <a:r>
                        <a:rPr lang="en-US" dirty="0" err="1"/>
                        <a:t>XnR</a:t>
                      </a:r>
                      <a:endParaRPr lang="en-US" dirty="0"/>
                    </a:p>
                    <a:p>
                      <a:pPr marL="285750" indent="-285750">
                        <a:buFont typeface="Arial" panose="020B0604020202020204" pitchFamily="34" charset="0"/>
                        <a:buChar char="•"/>
                      </a:pPr>
                      <a:r>
                        <a:rPr lang="en-US" dirty="0" err="1">
                          <a:solidFill>
                            <a:srgbClr val="C00000"/>
                          </a:solidFill>
                        </a:rPr>
                        <a:t>Readactor</a:t>
                      </a:r>
                      <a:endParaRPr lang="en-US" dirty="0">
                        <a:solidFill>
                          <a:srgbClr val="C00000"/>
                        </a:solidFill>
                      </a:endParaRPr>
                    </a:p>
                  </a:txBody>
                  <a:tcPr/>
                </a:tc>
                <a:tc>
                  <a:txBody>
                    <a:bodyPr/>
                    <a:lstStyle/>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441393061"/>
                  </a:ext>
                </a:extLst>
              </a:tr>
            </a:tbl>
          </a:graphicData>
        </a:graphic>
      </p:graphicFrame>
      <p:sp>
        <p:nvSpPr>
          <p:cNvPr id="4" name="Date Placeholder 3">
            <a:extLst>
              <a:ext uri="{FF2B5EF4-FFF2-40B4-BE49-F238E27FC236}">
                <a16:creationId xmlns:a16="http://schemas.microsoft.com/office/drawing/2014/main" id="{194EF360-FC2F-4990-97A4-43AF3B20E354}"/>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94A300A4-CD93-490A-B541-C535A6027729}"/>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717E378E-46FD-4FD4-958C-FB7B2D6DB3C3}"/>
              </a:ext>
            </a:extLst>
          </p:cNvPr>
          <p:cNvSpPr>
            <a:spLocks noGrp="1"/>
          </p:cNvSpPr>
          <p:nvPr>
            <p:ph type="sldNum" sz="quarter" idx="12"/>
          </p:nvPr>
        </p:nvSpPr>
        <p:spPr/>
        <p:txBody>
          <a:bodyPr/>
          <a:lstStyle/>
          <a:p>
            <a:fld id="{9B39403A-6636-4F4F-97DD-2FAAF472A277}" type="slidenum">
              <a:rPr lang="en-US" smtClean="0"/>
              <a:t>21</a:t>
            </a:fld>
            <a:endParaRPr lang="en-US"/>
          </a:p>
        </p:txBody>
      </p:sp>
      <p:sp>
        <p:nvSpPr>
          <p:cNvPr id="3" name="Rectangle 2">
            <a:extLst>
              <a:ext uri="{FF2B5EF4-FFF2-40B4-BE49-F238E27FC236}">
                <a16:creationId xmlns:a16="http://schemas.microsoft.com/office/drawing/2014/main" id="{AB5DE5EB-8E59-4659-8979-56A43BAADA97}"/>
              </a:ext>
            </a:extLst>
          </p:cNvPr>
          <p:cNvSpPr/>
          <p:nvPr/>
        </p:nvSpPr>
        <p:spPr>
          <a:xfrm>
            <a:off x="9059761" y="557173"/>
            <a:ext cx="2025619" cy="923330"/>
          </a:xfrm>
          <a:prstGeom prst="rect">
            <a:avLst/>
          </a:prstGeom>
        </p:spPr>
        <p:txBody>
          <a:bodyPr wrap="none">
            <a:spAutoFit/>
          </a:bodyPr>
          <a:lstStyle/>
          <a:p>
            <a:r>
              <a:rPr lang="en-US" dirty="0">
                <a:solidFill>
                  <a:srgbClr val="00B050"/>
                </a:solidFill>
              </a:rPr>
              <a:t>effective protection</a:t>
            </a:r>
          </a:p>
          <a:p>
            <a:r>
              <a:rPr lang="en-US" dirty="0">
                <a:solidFill>
                  <a:srgbClr val="C00000"/>
                </a:solidFill>
              </a:rPr>
              <a:t>vulnerability</a:t>
            </a:r>
          </a:p>
          <a:p>
            <a:r>
              <a:rPr lang="en-US" dirty="0"/>
              <a:t>partial protection</a:t>
            </a:r>
          </a:p>
        </p:txBody>
      </p:sp>
    </p:spTree>
    <p:extLst>
      <p:ext uri="{BB962C8B-B14F-4D97-AF65-F5344CB8AC3E}">
        <p14:creationId xmlns:p14="http://schemas.microsoft.com/office/powerpoint/2010/main" val="663679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14276-710C-4C7F-A541-EE27DA4A095C}"/>
              </a:ext>
            </a:extLst>
          </p:cNvPr>
          <p:cNvSpPr>
            <a:spLocks noGrp="1"/>
          </p:cNvSpPr>
          <p:nvPr>
            <p:ph type="title"/>
          </p:nvPr>
        </p:nvSpPr>
        <p:spPr/>
        <p:txBody>
          <a:bodyPr/>
          <a:lstStyle/>
          <a:p>
            <a:r>
              <a:rPr lang="en-US" dirty="0"/>
              <a:t>How to prevent COOP?</a:t>
            </a:r>
          </a:p>
        </p:txBody>
      </p:sp>
      <p:sp>
        <p:nvSpPr>
          <p:cNvPr id="3" name="Content Placeholder 2">
            <a:extLst>
              <a:ext uri="{FF2B5EF4-FFF2-40B4-BE49-F238E27FC236}">
                <a16:creationId xmlns:a16="http://schemas.microsoft.com/office/drawing/2014/main" id="{E177200F-DC98-4B64-9936-F698DE67AD55}"/>
              </a:ext>
            </a:extLst>
          </p:cNvPr>
          <p:cNvSpPr>
            <a:spLocks noGrp="1"/>
          </p:cNvSpPr>
          <p:nvPr>
            <p:ph idx="1"/>
          </p:nvPr>
        </p:nvSpPr>
        <p:spPr/>
        <p:txBody>
          <a:bodyPr/>
          <a:lstStyle/>
          <a:p>
            <a:r>
              <a:rPr lang="en-US" dirty="0"/>
              <a:t>Conceptually prevented when</a:t>
            </a:r>
          </a:p>
          <a:p>
            <a:pPr lvl="1"/>
            <a:r>
              <a:rPr lang="en-US" dirty="0"/>
              <a:t>hijacking or injection of C++ objects is prevented</a:t>
            </a:r>
          </a:p>
          <a:p>
            <a:pPr lvl="1"/>
            <a:r>
              <a:rPr lang="en-US" dirty="0"/>
              <a:t>necessary information is concealed from the attacker</a:t>
            </a:r>
          </a:p>
          <a:p>
            <a:r>
              <a:rPr lang="en-US" dirty="0"/>
              <a:t>Protect C++ </a:t>
            </a:r>
            <a:r>
              <a:rPr lang="en-US" dirty="0" err="1"/>
              <a:t>vptrs</a:t>
            </a:r>
            <a:endParaRPr lang="en-US" dirty="0"/>
          </a:p>
          <a:p>
            <a:r>
              <a:rPr lang="en-US" dirty="0"/>
              <a:t>C++ aware CFI</a:t>
            </a:r>
          </a:p>
          <a:p>
            <a:r>
              <a:rPr lang="en-US" dirty="0"/>
              <a:t>Randomization of C++ data structures</a:t>
            </a:r>
          </a:p>
          <a:p>
            <a:endParaRPr lang="en-US" dirty="0"/>
          </a:p>
          <a:p>
            <a:pPr marL="0" indent="0">
              <a:buNone/>
            </a:pPr>
            <a:r>
              <a:rPr lang="en-US" dirty="0">
                <a:sym typeface="Wingdings" panose="05000000000000000000" pitchFamily="2" charset="2"/>
              </a:rPr>
              <a:t> Considering high-level C++ semantics (access to source code)</a:t>
            </a:r>
            <a:endParaRPr lang="en-US" dirty="0"/>
          </a:p>
        </p:txBody>
      </p:sp>
      <p:sp>
        <p:nvSpPr>
          <p:cNvPr id="4" name="Date Placeholder 3">
            <a:extLst>
              <a:ext uri="{FF2B5EF4-FFF2-40B4-BE49-F238E27FC236}">
                <a16:creationId xmlns:a16="http://schemas.microsoft.com/office/drawing/2014/main" id="{F59AFBEE-7F2B-46C3-8A3D-B734BC998342}"/>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15071D07-6AF3-4161-B634-38B8613C61BD}"/>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296310A8-7781-4898-B90E-50FEABBFE57E}"/>
              </a:ext>
            </a:extLst>
          </p:cNvPr>
          <p:cNvSpPr>
            <a:spLocks noGrp="1"/>
          </p:cNvSpPr>
          <p:nvPr>
            <p:ph type="sldNum" sz="quarter" idx="12"/>
          </p:nvPr>
        </p:nvSpPr>
        <p:spPr/>
        <p:txBody>
          <a:bodyPr/>
          <a:lstStyle/>
          <a:p>
            <a:fld id="{9B39403A-6636-4F4F-97DD-2FAAF472A277}" type="slidenum">
              <a:rPr lang="en-US" smtClean="0"/>
              <a:t>22</a:t>
            </a:fld>
            <a:endParaRPr lang="en-US"/>
          </a:p>
        </p:txBody>
      </p:sp>
    </p:spTree>
    <p:extLst>
      <p:ext uri="{BB962C8B-B14F-4D97-AF65-F5344CB8AC3E}">
        <p14:creationId xmlns:p14="http://schemas.microsoft.com/office/powerpoint/2010/main" val="3594340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FBE8F-15BE-4172-ACA1-A51E0696F0CE}"/>
              </a:ext>
            </a:extLst>
          </p:cNvPr>
          <p:cNvSpPr>
            <a:spLocks noGrp="1"/>
          </p:cNvSpPr>
          <p:nvPr>
            <p:ph type="title"/>
          </p:nvPr>
        </p:nvSpPr>
        <p:spPr/>
        <p:txBody>
          <a:bodyPr/>
          <a:lstStyle/>
          <a:p>
            <a:r>
              <a:rPr lang="en-US" dirty="0"/>
              <a:t>Evaluation</a:t>
            </a:r>
          </a:p>
        </p:txBody>
      </p:sp>
      <p:sp>
        <p:nvSpPr>
          <p:cNvPr id="3" name="Content Placeholder 2">
            <a:extLst>
              <a:ext uri="{FF2B5EF4-FFF2-40B4-BE49-F238E27FC236}">
                <a16:creationId xmlns:a16="http://schemas.microsoft.com/office/drawing/2014/main" id="{54893966-5533-49C7-B02A-3106E5CDAF48}"/>
              </a:ext>
            </a:extLst>
          </p:cNvPr>
          <p:cNvSpPr>
            <a:spLocks noGrp="1"/>
          </p:cNvSpPr>
          <p:nvPr>
            <p:ph idx="1"/>
          </p:nvPr>
        </p:nvSpPr>
        <p:spPr/>
        <p:txBody>
          <a:bodyPr>
            <a:normAutofit lnSpcReduction="10000"/>
          </a:bodyPr>
          <a:lstStyle/>
          <a:p>
            <a:r>
              <a:rPr lang="en-US" dirty="0"/>
              <a:t>Generic CFI</a:t>
            </a:r>
          </a:p>
          <a:p>
            <a:endParaRPr lang="en-US" dirty="0"/>
          </a:p>
          <a:p>
            <a:r>
              <a:rPr lang="en-US" dirty="0"/>
              <a:t>C++-aware CFI</a:t>
            </a:r>
          </a:p>
          <a:p>
            <a:endParaRPr lang="en-US" dirty="0"/>
          </a:p>
          <a:p>
            <a:r>
              <a:rPr lang="en-US" dirty="0"/>
              <a:t>Heuristics-based Detection</a:t>
            </a:r>
          </a:p>
          <a:p>
            <a:endParaRPr lang="en-US" dirty="0"/>
          </a:p>
          <a:p>
            <a:r>
              <a:rPr lang="en-US" dirty="0"/>
              <a:t>Code Hiding, Shuffling, or Rewriting</a:t>
            </a:r>
          </a:p>
          <a:p>
            <a:pPr lvl="1"/>
            <a:r>
              <a:rPr lang="en-US" dirty="0"/>
              <a:t>Execute-no-Read (</a:t>
            </a:r>
            <a:r>
              <a:rPr lang="en-US" dirty="0" err="1"/>
              <a:t>XnR</a:t>
            </a:r>
            <a:r>
              <a:rPr lang="en-US" dirty="0"/>
              <a:t>) can partially prevent COOP.</a:t>
            </a:r>
          </a:p>
          <a:p>
            <a:r>
              <a:rPr lang="en-US" dirty="0"/>
              <a:t>Memory Safety</a:t>
            </a:r>
          </a:p>
          <a:p>
            <a:endParaRPr lang="en-US" dirty="0"/>
          </a:p>
          <a:p>
            <a:endParaRPr lang="en-US" dirty="0"/>
          </a:p>
        </p:txBody>
      </p:sp>
      <p:sp>
        <p:nvSpPr>
          <p:cNvPr id="4" name="Date Placeholder 3">
            <a:extLst>
              <a:ext uri="{FF2B5EF4-FFF2-40B4-BE49-F238E27FC236}">
                <a16:creationId xmlns:a16="http://schemas.microsoft.com/office/drawing/2014/main" id="{2613DF89-FBC6-489E-A536-7317EAC6660D}"/>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3DE84827-F048-42C5-BEB6-84A467F6C0F6}"/>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F3E59238-690E-46FB-A164-2570456720A8}"/>
              </a:ext>
            </a:extLst>
          </p:cNvPr>
          <p:cNvSpPr>
            <a:spLocks noGrp="1"/>
          </p:cNvSpPr>
          <p:nvPr>
            <p:ph type="sldNum" sz="quarter" idx="12"/>
          </p:nvPr>
        </p:nvSpPr>
        <p:spPr/>
        <p:txBody>
          <a:bodyPr/>
          <a:lstStyle/>
          <a:p>
            <a:fld id="{9B39403A-6636-4F4F-97DD-2FAAF472A277}" type="slidenum">
              <a:rPr lang="en-US" smtClean="0"/>
              <a:t>23</a:t>
            </a:fld>
            <a:endParaRPr lang="en-US"/>
          </a:p>
        </p:txBody>
      </p:sp>
    </p:spTree>
    <p:extLst>
      <p:ext uri="{BB962C8B-B14F-4D97-AF65-F5344CB8AC3E}">
        <p14:creationId xmlns:p14="http://schemas.microsoft.com/office/powerpoint/2010/main" val="3873495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AFB46-9350-4A20-A8EA-FE4628F2D36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1F90015-99DD-45A3-A299-6C177B7A4B53}"/>
              </a:ext>
            </a:extLst>
          </p:cNvPr>
          <p:cNvSpPr>
            <a:spLocks noGrp="1"/>
          </p:cNvSpPr>
          <p:nvPr>
            <p:ph idx="1"/>
          </p:nvPr>
        </p:nvSpPr>
        <p:spPr/>
        <p:txBody>
          <a:bodyPr>
            <a:normAutofit/>
          </a:bodyPr>
          <a:lstStyle/>
          <a:p>
            <a:r>
              <a:rPr lang="en-US" dirty="0"/>
              <a:t>COOP is a practical code-reuse attack.</a:t>
            </a:r>
          </a:p>
          <a:p>
            <a:r>
              <a:rPr lang="en-US" dirty="0"/>
              <a:t>Bypasses almost all defenses that do not consider object-oriented C++ semantics.</a:t>
            </a:r>
          </a:p>
          <a:p>
            <a:r>
              <a:rPr lang="en-US" dirty="0"/>
              <a:t>Rethinking of defenses that rely solely on binary code.</a:t>
            </a:r>
          </a:p>
          <a:p>
            <a:pPr marL="0" indent="0">
              <a:buNone/>
            </a:pPr>
            <a:r>
              <a:rPr lang="en-US" dirty="0">
                <a:sym typeface="Wingdings" panose="05000000000000000000" pitchFamily="2" charset="2"/>
              </a:rPr>
              <a:t> </a:t>
            </a:r>
            <a:r>
              <a:rPr lang="en-US" dirty="0"/>
              <a:t>Source code-based defenses are needed.</a:t>
            </a:r>
          </a:p>
        </p:txBody>
      </p:sp>
      <p:sp>
        <p:nvSpPr>
          <p:cNvPr id="4" name="Date Placeholder 3">
            <a:extLst>
              <a:ext uri="{FF2B5EF4-FFF2-40B4-BE49-F238E27FC236}">
                <a16:creationId xmlns:a16="http://schemas.microsoft.com/office/drawing/2014/main" id="{DEBABED4-67BB-45C3-A398-F99D74E127B3}"/>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AA51A301-3688-48F4-BECF-9BB7F0AC0424}"/>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255A43E7-E843-4179-B7D4-3BD3DC88ECDA}"/>
              </a:ext>
            </a:extLst>
          </p:cNvPr>
          <p:cNvSpPr>
            <a:spLocks noGrp="1"/>
          </p:cNvSpPr>
          <p:nvPr>
            <p:ph type="sldNum" sz="quarter" idx="12"/>
          </p:nvPr>
        </p:nvSpPr>
        <p:spPr/>
        <p:txBody>
          <a:bodyPr/>
          <a:lstStyle/>
          <a:p>
            <a:fld id="{9B39403A-6636-4F4F-97DD-2FAAF472A277}" type="slidenum">
              <a:rPr lang="en-US" smtClean="0"/>
              <a:t>24</a:t>
            </a:fld>
            <a:endParaRPr lang="en-US"/>
          </a:p>
        </p:txBody>
      </p:sp>
    </p:spTree>
    <p:extLst>
      <p:ext uri="{BB962C8B-B14F-4D97-AF65-F5344CB8AC3E}">
        <p14:creationId xmlns:p14="http://schemas.microsoft.com/office/powerpoint/2010/main" val="1927572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A2FF-0AD6-42FE-A109-AB83FB4D85DC}"/>
              </a:ext>
            </a:extLst>
          </p:cNvPr>
          <p:cNvSpPr>
            <a:spLocks noGrp="1"/>
          </p:cNvSpPr>
          <p:nvPr>
            <p:ph type="title"/>
          </p:nvPr>
        </p:nvSpPr>
        <p:spPr/>
        <p:txBody>
          <a:bodyPr/>
          <a:lstStyle/>
          <a:p>
            <a:r>
              <a:rPr lang="en-US" dirty="0"/>
              <a:t>Future Work</a:t>
            </a:r>
          </a:p>
        </p:txBody>
      </p:sp>
      <p:sp>
        <p:nvSpPr>
          <p:cNvPr id="3" name="Content Placeholder 2">
            <a:extLst>
              <a:ext uri="{FF2B5EF4-FFF2-40B4-BE49-F238E27FC236}">
                <a16:creationId xmlns:a16="http://schemas.microsoft.com/office/drawing/2014/main" id="{B2AC57F3-373E-44AA-A0BC-61DE787E56B0}"/>
              </a:ext>
            </a:extLst>
          </p:cNvPr>
          <p:cNvSpPr>
            <a:spLocks noGrp="1"/>
          </p:cNvSpPr>
          <p:nvPr>
            <p:ph idx="1"/>
          </p:nvPr>
        </p:nvSpPr>
        <p:spPr/>
        <p:txBody>
          <a:bodyPr>
            <a:normAutofit/>
          </a:bodyPr>
          <a:lstStyle/>
          <a:p>
            <a:r>
              <a:rPr lang="en-US" dirty="0"/>
              <a:t>Protection against COOP</a:t>
            </a:r>
          </a:p>
          <a:p>
            <a:pPr marL="457200" lvl="1" indent="0">
              <a:buNone/>
            </a:pPr>
            <a:r>
              <a:rPr lang="en-US" dirty="0"/>
              <a:t>S. Crane, S. </a:t>
            </a:r>
            <a:r>
              <a:rPr lang="en-US" dirty="0" err="1"/>
              <a:t>Volckaert</a:t>
            </a:r>
            <a:r>
              <a:rPr lang="en-US" dirty="0"/>
              <a:t>, </a:t>
            </a:r>
            <a:r>
              <a:rPr lang="en-US" b="1" dirty="0"/>
              <a:t>F. Schuster</a:t>
            </a:r>
            <a:r>
              <a:rPr lang="en-US" dirty="0"/>
              <a:t>, C. Liebchen, P. Larsen, </a:t>
            </a:r>
            <a:r>
              <a:rPr lang="en-US" b="1" dirty="0"/>
              <a:t>L. </a:t>
            </a:r>
            <a:r>
              <a:rPr lang="en-US" b="1" dirty="0" err="1"/>
              <a:t>Davi</a:t>
            </a:r>
            <a:r>
              <a:rPr lang="en-US" dirty="0"/>
              <a:t>, </a:t>
            </a:r>
            <a:r>
              <a:rPr lang="en-US" b="1" dirty="0"/>
              <a:t>A.-R. Sadeghi</a:t>
            </a:r>
            <a:r>
              <a:rPr lang="en-US" dirty="0"/>
              <a:t>, </a:t>
            </a:r>
            <a:r>
              <a:rPr lang="en-US" b="1" dirty="0"/>
              <a:t>T. </a:t>
            </a:r>
            <a:r>
              <a:rPr lang="en-US" b="1" dirty="0" err="1"/>
              <a:t>Holz</a:t>
            </a:r>
            <a:r>
              <a:rPr lang="en-US" dirty="0"/>
              <a:t>, B. De Sutter, M. Franz. It’s a </a:t>
            </a:r>
            <a:r>
              <a:rPr lang="en-US" dirty="0" err="1"/>
              <a:t>TRaP</a:t>
            </a:r>
            <a:r>
              <a:rPr lang="en-US" dirty="0"/>
              <a:t>: Table Randomization and Protection against Function-Reuse Attacks, 2015.</a:t>
            </a:r>
          </a:p>
          <a:p>
            <a:pPr marL="0" indent="0">
              <a:buNone/>
            </a:pPr>
            <a:r>
              <a:rPr lang="en-US" dirty="0">
                <a:sym typeface="Wingdings" panose="05000000000000000000" pitchFamily="2" charset="2"/>
              </a:rPr>
              <a:t>	 see </a:t>
            </a:r>
            <a:r>
              <a:rPr lang="en-US" dirty="0"/>
              <a:t>2018-12-03, Philip </a:t>
            </a:r>
            <a:r>
              <a:rPr lang="en-US" dirty="0" err="1"/>
              <a:t>Holzmann</a:t>
            </a:r>
            <a:endParaRPr lang="en-US" dirty="0"/>
          </a:p>
          <a:p>
            <a:endParaRPr lang="en-US" dirty="0"/>
          </a:p>
          <a:p>
            <a:r>
              <a:rPr lang="en-US" dirty="0"/>
              <a:t>Objective-C COOP</a:t>
            </a:r>
          </a:p>
          <a:p>
            <a:pPr marL="457200" lvl="1" indent="0">
              <a:buNone/>
            </a:pPr>
            <a:r>
              <a:rPr lang="en-US" dirty="0"/>
              <a:t>J. </a:t>
            </a:r>
            <a:r>
              <a:rPr lang="en-US" dirty="0" err="1"/>
              <a:t>Lettner</a:t>
            </a:r>
            <a:r>
              <a:rPr lang="en-US" dirty="0"/>
              <a:t>, B. </a:t>
            </a:r>
            <a:r>
              <a:rPr lang="en-US" dirty="0" err="1"/>
              <a:t>Kollenda</a:t>
            </a:r>
            <a:r>
              <a:rPr lang="en-US" dirty="0"/>
              <a:t>, A. </a:t>
            </a:r>
            <a:r>
              <a:rPr lang="en-US" dirty="0" err="1"/>
              <a:t>Homescu</a:t>
            </a:r>
            <a:r>
              <a:rPr lang="en-US" dirty="0"/>
              <a:t>, P. Larsen, </a:t>
            </a:r>
            <a:r>
              <a:rPr lang="en-US" b="1" dirty="0"/>
              <a:t>F. Schuster</a:t>
            </a:r>
            <a:r>
              <a:rPr lang="en-US" dirty="0"/>
              <a:t>, </a:t>
            </a:r>
            <a:r>
              <a:rPr lang="en-US" b="1" dirty="0"/>
              <a:t>L. </a:t>
            </a:r>
            <a:r>
              <a:rPr lang="en-US" b="1" dirty="0" err="1"/>
              <a:t>Davi</a:t>
            </a:r>
            <a:r>
              <a:rPr lang="en-US" dirty="0"/>
              <a:t>, </a:t>
            </a:r>
            <a:r>
              <a:rPr lang="en-US" b="1" dirty="0"/>
              <a:t>A.-R. Sadeghi</a:t>
            </a:r>
            <a:r>
              <a:rPr lang="en-US" dirty="0"/>
              <a:t>, </a:t>
            </a:r>
            <a:r>
              <a:rPr lang="en-US" b="1" dirty="0"/>
              <a:t>T. </a:t>
            </a:r>
            <a:r>
              <a:rPr lang="en-US" b="1" dirty="0" err="1"/>
              <a:t>Holz</a:t>
            </a:r>
            <a:r>
              <a:rPr lang="en-US" dirty="0"/>
              <a:t>, M. Franz. Subversive-C: Abusing and Protecting Dynamic Message Dispatch, 2016.</a:t>
            </a:r>
          </a:p>
          <a:p>
            <a:endParaRPr lang="en-US" dirty="0"/>
          </a:p>
          <a:p>
            <a:endParaRPr lang="en-US" dirty="0"/>
          </a:p>
        </p:txBody>
      </p:sp>
      <p:sp>
        <p:nvSpPr>
          <p:cNvPr id="4" name="Date Placeholder 3">
            <a:extLst>
              <a:ext uri="{FF2B5EF4-FFF2-40B4-BE49-F238E27FC236}">
                <a16:creationId xmlns:a16="http://schemas.microsoft.com/office/drawing/2014/main" id="{52EF9D12-2B4F-4C92-9CCA-C820FD861D8C}"/>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27D49334-1FE6-4E51-AAEB-E379C2638B01}"/>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2DB41EA4-D271-4B1A-BCA7-68E7127CBA28}"/>
              </a:ext>
            </a:extLst>
          </p:cNvPr>
          <p:cNvSpPr>
            <a:spLocks noGrp="1"/>
          </p:cNvSpPr>
          <p:nvPr>
            <p:ph type="sldNum" sz="quarter" idx="12"/>
          </p:nvPr>
        </p:nvSpPr>
        <p:spPr/>
        <p:txBody>
          <a:bodyPr/>
          <a:lstStyle/>
          <a:p>
            <a:fld id="{9B39403A-6636-4F4F-97DD-2FAAF472A277}" type="slidenum">
              <a:rPr lang="en-US" smtClean="0"/>
              <a:t>25</a:t>
            </a:fld>
            <a:endParaRPr lang="en-US"/>
          </a:p>
        </p:txBody>
      </p:sp>
    </p:spTree>
    <p:extLst>
      <p:ext uri="{BB962C8B-B14F-4D97-AF65-F5344CB8AC3E}">
        <p14:creationId xmlns:p14="http://schemas.microsoft.com/office/powerpoint/2010/main" val="956170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C910-CD0D-41D9-B65B-EB4C3BF9AA6A}"/>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4776DEC-6AF7-421A-B408-F84A5DBD45C0}"/>
              </a:ext>
            </a:extLst>
          </p:cNvPr>
          <p:cNvSpPr>
            <a:spLocks noGrp="1"/>
          </p:cNvSpPr>
          <p:nvPr>
            <p:ph idx="1"/>
          </p:nvPr>
        </p:nvSpPr>
        <p:spPr/>
        <p:txBody>
          <a:bodyPr>
            <a:normAutofit/>
          </a:bodyPr>
          <a:lstStyle/>
          <a:p>
            <a:pPr marL="0" indent="0">
              <a:buNone/>
            </a:pPr>
            <a:r>
              <a:rPr lang="en-US" dirty="0"/>
              <a:t>F. Schuster, T. </a:t>
            </a:r>
            <a:r>
              <a:rPr lang="en-US" dirty="0" err="1"/>
              <a:t>Tendyck</a:t>
            </a:r>
            <a:r>
              <a:rPr lang="en-US" dirty="0"/>
              <a:t>, C. </a:t>
            </a:r>
            <a:r>
              <a:rPr lang="en-US" dirty="0" err="1"/>
              <a:t>Liebcheny</a:t>
            </a:r>
            <a:r>
              <a:rPr lang="en-US" dirty="0"/>
              <a:t>, L. </a:t>
            </a:r>
            <a:r>
              <a:rPr lang="en-US" dirty="0" err="1"/>
              <a:t>Daviy</a:t>
            </a:r>
            <a:r>
              <a:rPr lang="en-US" dirty="0"/>
              <a:t>, A.-R. </a:t>
            </a:r>
            <a:r>
              <a:rPr lang="en-US" dirty="0" err="1"/>
              <a:t>Sadeghiy</a:t>
            </a:r>
            <a:r>
              <a:rPr lang="en-US" dirty="0"/>
              <a:t>, T. </a:t>
            </a:r>
            <a:r>
              <a:rPr lang="en-US" dirty="0" err="1"/>
              <a:t>Holz</a:t>
            </a:r>
            <a:r>
              <a:rPr lang="en-US" dirty="0"/>
              <a:t>. Counterfeit Object-oriented Programming: On the Difficulty of Preventing Code Reuse Attacks in C++ Applications, 2015.</a:t>
            </a:r>
          </a:p>
          <a:p>
            <a:pPr marL="0" indent="0">
              <a:buNone/>
            </a:pPr>
            <a:r>
              <a:rPr lang="en-US" dirty="0"/>
              <a:t>(</a:t>
            </a:r>
            <a:r>
              <a:rPr lang="en-US" dirty="0">
                <a:hlinkClick r:id="rId2"/>
              </a:rPr>
              <a:t>http://syssec.rub.de/media/emma/veroeffentlichungen/2015/03/28/COOP-Oakland15.pdf</a:t>
            </a:r>
            <a:r>
              <a:rPr lang="en-US" dirty="0"/>
              <a:t>)</a:t>
            </a:r>
          </a:p>
          <a:p>
            <a:pPr marL="0" indent="0">
              <a:buNone/>
            </a:pPr>
            <a:endParaRPr lang="en-US" dirty="0"/>
          </a:p>
        </p:txBody>
      </p:sp>
      <p:sp>
        <p:nvSpPr>
          <p:cNvPr id="4" name="Date Placeholder 3">
            <a:extLst>
              <a:ext uri="{FF2B5EF4-FFF2-40B4-BE49-F238E27FC236}">
                <a16:creationId xmlns:a16="http://schemas.microsoft.com/office/drawing/2014/main" id="{F825E678-2CCC-462E-94A2-8055643E5FBF}"/>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15FD6893-7AF4-47FD-A01E-CF56FADD4F65}"/>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CB7645A3-B222-4254-92C3-B2AD57C03370}"/>
              </a:ext>
            </a:extLst>
          </p:cNvPr>
          <p:cNvSpPr>
            <a:spLocks noGrp="1"/>
          </p:cNvSpPr>
          <p:nvPr>
            <p:ph type="sldNum" sz="quarter" idx="12"/>
          </p:nvPr>
        </p:nvSpPr>
        <p:spPr/>
        <p:txBody>
          <a:bodyPr/>
          <a:lstStyle/>
          <a:p>
            <a:fld id="{9B39403A-6636-4F4F-97DD-2FAAF472A277}" type="slidenum">
              <a:rPr lang="en-US" smtClean="0"/>
              <a:t>26</a:t>
            </a:fld>
            <a:endParaRPr lang="en-US"/>
          </a:p>
        </p:txBody>
      </p:sp>
    </p:spTree>
    <p:extLst>
      <p:ext uri="{BB962C8B-B14F-4D97-AF65-F5344CB8AC3E}">
        <p14:creationId xmlns:p14="http://schemas.microsoft.com/office/powerpoint/2010/main" val="1335922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D3A30-1B04-46B7-862E-4FFBA2A54329}"/>
              </a:ext>
            </a:extLst>
          </p:cNvPr>
          <p:cNvSpPr>
            <a:spLocks noGrp="1"/>
          </p:cNvSpPr>
          <p:nvPr>
            <p:ph type="ctrTitle"/>
          </p:nvPr>
        </p:nvSpPr>
        <p:spPr/>
        <p:txBody>
          <a:bodyPr/>
          <a:lstStyle/>
          <a:p>
            <a:r>
              <a:rPr lang="en-US" dirty="0"/>
              <a:t>Discussion</a:t>
            </a:r>
          </a:p>
        </p:txBody>
      </p:sp>
      <p:sp>
        <p:nvSpPr>
          <p:cNvPr id="3" name="Content Placeholder 2">
            <a:extLst>
              <a:ext uri="{FF2B5EF4-FFF2-40B4-BE49-F238E27FC236}">
                <a16:creationId xmlns:a16="http://schemas.microsoft.com/office/drawing/2014/main" id="{6031F767-D2DA-4CB2-BE64-A989E66685D0}"/>
              </a:ext>
            </a:extLst>
          </p:cNvPr>
          <p:cNvSpPr>
            <a:spLocks noGrp="1"/>
          </p:cNvSpPr>
          <p:nvPr>
            <p:ph type="subTitle" idx="1"/>
          </p:nvPr>
        </p:nvSpPr>
        <p:spPr/>
        <p:txBody>
          <a:bodyPr/>
          <a:lstStyle/>
          <a:p>
            <a:pPr marL="0" indent="0" algn="ctr">
              <a:buNone/>
            </a:pPr>
            <a:r>
              <a:rPr lang="en-US" dirty="0"/>
              <a:t>Questions?</a:t>
            </a:r>
          </a:p>
        </p:txBody>
      </p:sp>
      <p:sp>
        <p:nvSpPr>
          <p:cNvPr id="4" name="Date Placeholder 3">
            <a:extLst>
              <a:ext uri="{FF2B5EF4-FFF2-40B4-BE49-F238E27FC236}">
                <a16:creationId xmlns:a16="http://schemas.microsoft.com/office/drawing/2014/main" id="{6601F93A-61BA-469E-98ED-18C49CED9E9B}"/>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BBAC3EB3-BEEC-45BA-A9F8-E519975303B7}"/>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0D5E963F-5845-497F-BED9-FB2CB71AC582}"/>
              </a:ext>
            </a:extLst>
          </p:cNvPr>
          <p:cNvSpPr>
            <a:spLocks noGrp="1"/>
          </p:cNvSpPr>
          <p:nvPr>
            <p:ph type="sldNum" sz="quarter" idx="12"/>
          </p:nvPr>
        </p:nvSpPr>
        <p:spPr/>
        <p:txBody>
          <a:bodyPr/>
          <a:lstStyle/>
          <a:p>
            <a:fld id="{9B39403A-6636-4F4F-97DD-2FAAF472A277}" type="slidenum">
              <a:rPr lang="en-US" smtClean="0"/>
              <a:t>27</a:t>
            </a:fld>
            <a:endParaRPr lang="en-US"/>
          </a:p>
        </p:txBody>
      </p:sp>
    </p:spTree>
    <p:extLst>
      <p:ext uri="{BB962C8B-B14F-4D97-AF65-F5344CB8AC3E}">
        <p14:creationId xmlns:p14="http://schemas.microsoft.com/office/powerpoint/2010/main" val="3931046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B240-17C5-4FCF-8966-50909923AD93}"/>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14352FEC-E81A-4B7A-879D-89B6F2ECCB49}"/>
              </a:ext>
            </a:extLst>
          </p:cNvPr>
          <p:cNvSpPr>
            <a:spLocks noGrp="1"/>
          </p:cNvSpPr>
          <p:nvPr>
            <p:ph idx="1"/>
          </p:nvPr>
        </p:nvSpPr>
        <p:spPr>
          <a:xfrm>
            <a:off x="838200" y="1825625"/>
            <a:ext cx="5257800" cy="4351338"/>
          </a:xfrm>
        </p:spPr>
        <p:txBody>
          <a:bodyPr>
            <a:normAutofit/>
          </a:bodyPr>
          <a:lstStyle/>
          <a:p>
            <a:pPr marL="0" indent="0">
              <a:buNone/>
            </a:pPr>
            <a:r>
              <a:rPr lang="en-US" sz="2400" dirty="0"/>
              <a:t>Assembly code of ML-ARG-G in jscrip9.dll version 10.0.9200.16521 in Internet Explorer 10 32-bit exploit</a:t>
            </a:r>
          </a:p>
        </p:txBody>
      </p:sp>
      <p:sp>
        <p:nvSpPr>
          <p:cNvPr id="4" name="Date Placeholder 3">
            <a:extLst>
              <a:ext uri="{FF2B5EF4-FFF2-40B4-BE49-F238E27FC236}">
                <a16:creationId xmlns:a16="http://schemas.microsoft.com/office/drawing/2014/main" id="{5A50F95E-9963-4E20-B265-4FE1BFAD8416}"/>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1E3D439F-4D57-47A6-BFAD-04CC2D6F1D4F}"/>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F931C9A9-2036-49D6-A0C8-CF046292A665}"/>
              </a:ext>
            </a:extLst>
          </p:cNvPr>
          <p:cNvSpPr>
            <a:spLocks noGrp="1"/>
          </p:cNvSpPr>
          <p:nvPr>
            <p:ph type="sldNum" sz="quarter" idx="12"/>
          </p:nvPr>
        </p:nvSpPr>
        <p:spPr/>
        <p:txBody>
          <a:bodyPr/>
          <a:lstStyle/>
          <a:p>
            <a:fld id="{9B39403A-6636-4F4F-97DD-2FAAF472A277}" type="slidenum">
              <a:rPr lang="en-US" smtClean="0"/>
              <a:t>28</a:t>
            </a:fld>
            <a:endParaRPr lang="en-US"/>
          </a:p>
        </p:txBody>
      </p:sp>
      <p:sp>
        <p:nvSpPr>
          <p:cNvPr id="7" name="Rectangle 6">
            <a:extLst>
              <a:ext uri="{FF2B5EF4-FFF2-40B4-BE49-F238E27FC236}">
                <a16:creationId xmlns:a16="http://schemas.microsoft.com/office/drawing/2014/main" id="{F7CAFD14-0544-4213-8CFC-74B54894B20A}"/>
              </a:ext>
            </a:extLst>
          </p:cNvPr>
          <p:cNvSpPr/>
          <p:nvPr/>
        </p:nvSpPr>
        <p:spPr>
          <a:xfrm>
            <a:off x="6096000" y="913984"/>
            <a:ext cx="6096000" cy="5262979"/>
          </a:xfrm>
          <a:prstGeom prst="rect">
            <a:avLst/>
          </a:prstGeom>
        </p:spPr>
        <p:txBody>
          <a:bodyPr>
            <a:spAutoFit/>
          </a:bodyPr>
          <a:lstStyle/>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edi</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edi</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push </a:t>
            </a:r>
            <a:r>
              <a:rPr lang="en-US" sz="1200" dirty="0" err="1">
                <a:solidFill>
                  <a:srgbClr val="000000"/>
                </a:solidFill>
                <a:latin typeface="Consolas" panose="020B0609020204030204" pitchFamily="49" charset="0"/>
              </a:rPr>
              <a:t>ebp</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ebp</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esp</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push </a:t>
            </a:r>
            <a:r>
              <a:rPr lang="en-US" sz="1200" dirty="0" err="1">
                <a:solidFill>
                  <a:srgbClr val="000000"/>
                </a:solidFill>
                <a:latin typeface="Consolas" panose="020B0609020204030204" pitchFamily="49" charset="0"/>
              </a:rPr>
              <a:t>ecx</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push </a:t>
            </a:r>
            <a:r>
              <a:rPr lang="en-US" sz="1200" dirty="0" err="1">
                <a:solidFill>
                  <a:srgbClr val="000000"/>
                </a:solidFill>
                <a:latin typeface="Consolas" panose="020B0609020204030204" pitchFamily="49" charset="0"/>
              </a:rPr>
              <a:t>ecx</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push </a:t>
            </a:r>
            <a:r>
              <a:rPr lang="en-US" sz="1200" dirty="0" err="1">
                <a:solidFill>
                  <a:srgbClr val="000000"/>
                </a:solidFill>
                <a:latin typeface="Consolas" panose="020B0609020204030204" pitchFamily="49" charset="0"/>
              </a:rPr>
              <a:t>esi</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esi</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ecx</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lea </a:t>
            </a:r>
            <a:r>
              <a:rPr lang="en-US" sz="1200" dirty="0" err="1">
                <a:solidFill>
                  <a:srgbClr val="000000"/>
                </a:solidFill>
                <a:latin typeface="Consolas" panose="020B0609020204030204" pitchFamily="49" charset="0"/>
              </a:rPr>
              <a:t>eax</a:t>
            </a:r>
            <a:r>
              <a:rPr lang="en-US" sz="1200" dirty="0">
                <a:solidFill>
                  <a:srgbClr val="000000"/>
                </a:solidFill>
                <a:latin typeface="Consolas" panose="020B0609020204030204" pitchFamily="49" charset="0"/>
              </a:rPr>
              <a:t>, [esi+3ACh]</a:t>
            </a:r>
          </a:p>
          <a:p>
            <a:r>
              <a:rPr lang="en-US" sz="1200" dirty="0">
                <a:solidFill>
                  <a:srgbClr val="00FF00"/>
                </a:solidFill>
                <a:latin typeface="Consolas" panose="020B0609020204030204" pitchFamily="49" charset="0"/>
              </a:rPr>
              <a:t>; -- </a:t>
            </a:r>
            <a:r>
              <a:rPr lang="en-US" sz="1200" dirty="0" err="1">
                <a:solidFill>
                  <a:srgbClr val="00FF00"/>
                </a:solidFill>
                <a:latin typeface="Consolas" panose="020B0609020204030204" pitchFamily="49" charset="0"/>
              </a:rPr>
              <a:t>inlined</a:t>
            </a:r>
            <a:r>
              <a:rPr lang="en-US" sz="1200" dirty="0">
                <a:solidFill>
                  <a:srgbClr val="00FF00"/>
                </a:solidFill>
                <a:latin typeface="Consolas" panose="020B0609020204030204" pitchFamily="49" charset="0"/>
              </a:rPr>
              <a:t> constructor of iterator --</a:t>
            </a: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ebp+iterator.end</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eax</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ebp+iterator.current</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eax</a:t>
            </a:r>
            <a:endParaRPr lang="en-US" sz="1200" dirty="0">
              <a:solidFill>
                <a:srgbClr val="000000"/>
              </a:solidFill>
              <a:latin typeface="Consolas" panose="020B0609020204030204" pitchFamily="49" charset="0"/>
            </a:endParaRPr>
          </a:p>
          <a:p>
            <a:r>
              <a:rPr lang="en-US" sz="1200" dirty="0">
                <a:solidFill>
                  <a:srgbClr val="00FF00"/>
                </a:solidFill>
                <a:latin typeface="Consolas" panose="020B0609020204030204" pitchFamily="49" charset="0"/>
              </a:rPr>
              <a:t>; --</a:t>
            </a:r>
          </a:p>
          <a:p>
            <a:r>
              <a:rPr lang="en-US" sz="1200" dirty="0">
                <a:solidFill>
                  <a:srgbClr val="0080FF"/>
                </a:solidFill>
                <a:latin typeface="Consolas" panose="020B0609020204030204" pitchFamily="49" charset="0"/>
              </a:rPr>
              <a:t>loop</a:t>
            </a:r>
            <a:r>
              <a:rPr lang="en-US" sz="1200" dirty="0">
                <a:solidFill>
                  <a:srgbClr val="000000"/>
                </a:solidFill>
                <a:latin typeface="Consolas" panose="020B0609020204030204" pitchFamily="49" charset="0"/>
              </a:rPr>
              <a:t>:</a:t>
            </a:r>
          </a:p>
          <a:p>
            <a:r>
              <a:rPr lang="en-US" sz="1200" dirty="0">
                <a:solidFill>
                  <a:srgbClr val="000000"/>
                </a:solidFill>
                <a:latin typeface="Consolas" panose="020B0609020204030204" pitchFamily="49" charset="0"/>
              </a:rPr>
              <a:t>lea </a:t>
            </a:r>
            <a:r>
              <a:rPr lang="en-US" sz="1200" dirty="0" err="1">
                <a:solidFill>
                  <a:srgbClr val="000000"/>
                </a:solidFill>
                <a:latin typeface="Consolas" panose="020B0609020204030204" pitchFamily="49" charset="0"/>
              </a:rPr>
              <a:t>ecx</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ebp+iterator</a:t>
            </a:r>
            <a:r>
              <a:rPr lang="en-US" sz="1200" dirty="0">
                <a:solidFill>
                  <a:srgbClr val="000000"/>
                </a:solidFill>
                <a:latin typeface="Consolas" panose="020B0609020204030204" pitchFamily="49" charset="0"/>
              </a:rPr>
              <a:t>]</a:t>
            </a:r>
          </a:p>
          <a:p>
            <a:r>
              <a:rPr lang="en-US" sz="1200" dirty="0">
                <a:solidFill>
                  <a:srgbClr val="000000"/>
                </a:solidFill>
                <a:latin typeface="Consolas" panose="020B0609020204030204" pitchFamily="49" charset="0"/>
              </a:rPr>
              <a:t>call </a:t>
            </a:r>
            <a:r>
              <a:rPr lang="en-US" sz="1200" dirty="0" err="1">
                <a:solidFill>
                  <a:srgbClr val="000000"/>
                </a:solidFill>
                <a:latin typeface="Consolas" panose="020B0609020204030204" pitchFamily="49" charset="0"/>
              </a:rPr>
              <a:t>SListBase</a:t>
            </a:r>
            <a:r>
              <a:rPr lang="en-US" sz="1200" dirty="0">
                <a:solidFill>
                  <a:srgbClr val="000000"/>
                </a:solidFill>
                <a:latin typeface="Consolas" panose="020B0609020204030204" pitchFamily="49" charset="0"/>
              </a:rPr>
              <a:t>::Iterator::Next()</a:t>
            </a:r>
          </a:p>
          <a:p>
            <a:r>
              <a:rPr lang="en-US" sz="1200" dirty="0">
                <a:solidFill>
                  <a:srgbClr val="000000"/>
                </a:solidFill>
                <a:latin typeface="Consolas" panose="020B0609020204030204" pitchFamily="49" charset="0"/>
              </a:rPr>
              <a:t>test al, al</a:t>
            </a:r>
          </a:p>
          <a:p>
            <a:r>
              <a:rPr lang="en-US" sz="1200" dirty="0" err="1">
                <a:solidFill>
                  <a:srgbClr val="000000"/>
                </a:solidFill>
                <a:latin typeface="Consolas" panose="020B0609020204030204" pitchFamily="49" charset="0"/>
              </a:rPr>
              <a:t>jnz</a:t>
            </a:r>
            <a:r>
              <a:rPr lang="en-US" sz="1200" dirty="0">
                <a:solidFill>
                  <a:srgbClr val="000000"/>
                </a:solidFill>
                <a:latin typeface="Consolas" panose="020B0609020204030204" pitchFamily="49" charset="0"/>
              </a:rPr>
              <a:t> </a:t>
            </a:r>
            <a:r>
              <a:rPr lang="en-US" sz="1200" dirty="0">
                <a:solidFill>
                  <a:srgbClr val="0080FF"/>
                </a:solidFill>
                <a:latin typeface="Consolas" panose="020B0609020204030204" pitchFamily="49" charset="0"/>
              </a:rPr>
              <a:t>end</a:t>
            </a: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eax</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ebp+iterator.current</a:t>
            </a:r>
            <a:r>
              <a:rPr lang="en-US" sz="1200" dirty="0">
                <a:solidFill>
                  <a:srgbClr val="000000"/>
                </a:solidFill>
                <a:latin typeface="Consolas" panose="020B0609020204030204" pitchFamily="49" charset="0"/>
              </a:rPr>
              <a:t>]</a:t>
            </a:r>
          </a:p>
          <a:p>
            <a:r>
              <a:rPr lang="en-US" sz="1200" dirty="0">
                <a:solidFill>
                  <a:srgbClr val="000000"/>
                </a:solidFill>
                <a:latin typeface="Consolas" panose="020B0609020204030204" pitchFamily="49" charset="0"/>
              </a:rPr>
              <a:t>push [esi+140h] </a:t>
            </a:r>
            <a:r>
              <a:rPr lang="en-US" sz="1200" dirty="0">
                <a:solidFill>
                  <a:srgbClr val="00FF00"/>
                </a:solidFill>
                <a:latin typeface="Consolas" panose="020B0609020204030204" pitchFamily="49" charset="0"/>
              </a:rPr>
              <a:t>; push argument field</a:t>
            </a: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ecx</a:t>
            </a:r>
            <a:r>
              <a:rPr lang="en-US" sz="1200" dirty="0">
                <a:solidFill>
                  <a:srgbClr val="000000"/>
                </a:solidFill>
                <a:latin typeface="Consolas" panose="020B0609020204030204" pitchFamily="49" charset="0"/>
              </a:rPr>
              <a:t>, [eax+4] </a:t>
            </a:r>
            <a:r>
              <a:rPr lang="en-US" sz="1200" dirty="0">
                <a:solidFill>
                  <a:srgbClr val="00FF00"/>
                </a:solidFill>
                <a:latin typeface="Consolas" panose="020B0609020204030204" pitchFamily="49" charset="0"/>
              </a:rPr>
              <a:t>; read object pointer from iterator</a:t>
            </a: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eax</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ecx</a:t>
            </a:r>
            <a:r>
              <a:rPr lang="en-US" sz="1200" dirty="0">
                <a:solidFill>
                  <a:srgbClr val="000000"/>
                </a:solidFill>
                <a:latin typeface="Consolas" panose="020B0609020204030204" pitchFamily="49" charset="0"/>
              </a:rPr>
              <a:t>]</a:t>
            </a:r>
          </a:p>
          <a:p>
            <a:r>
              <a:rPr lang="en-US" sz="1200" dirty="0">
                <a:solidFill>
                  <a:srgbClr val="000000"/>
                </a:solidFill>
                <a:latin typeface="Consolas" panose="020B0609020204030204" pitchFamily="49" charset="0"/>
              </a:rPr>
              <a:t>call [eax+4] </a:t>
            </a:r>
            <a:r>
              <a:rPr lang="en-US" sz="1200" dirty="0">
                <a:solidFill>
                  <a:srgbClr val="00FF00"/>
                </a:solidFill>
                <a:latin typeface="Consolas" panose="020B0609020204030204" pitchFamily="49" charset="0"/>
              </a:rPr>
              <a:t>; call 2nd virtual function</a:t>
            </a:r>
          </a:p>
          <a:p>
            <a:r>
              <a:rPr lang="en-US" sz="1200" dirty="0" err="1">
                <a:solidFill>
                  <a:srgbClr val="000000"/>
                </a:solidFill>
                <a:latin typeface="Consolas" panose="020B0609020204030204" pitchFamily="49" charset="0"/>
              </a:rPr>
              <a:t>jmp</a:t>
            </a:r>
            <a:r>
              <a:rPr lang="en-US" sz="1200" dirty="0">
                <a:solidFill>
                  <a:srgbClr val="000000"/>
                </a:solidFill>
                <a:latin typeface="Consolas" panose="020B0609020204030204" pitchFamily="49" charset="0"/>
              </a:rPr>
              <a:t> </a:t>
            </a:r>
            <a:r>
              <a:rPr lang="en-US" sz="1200" dirty="0">
                <a:solidFill>
                  <a:srgbClr val="0080FF"/>
                </a:solidFill>
                <a:latin typeface="Consolas" panose="020B0609020204030204" pitchFamily="49" charset="0"/>
              </a:rPr>
              <a:t>loop</a:t>
            </a:r>
          </a:p>
          <a:p>
            <a:r>
              <a:rPr lang="en-US" sz="1200" dirty="0">
                <a:solidFill>
                  <a:srgbClr val="0080FF"/>
                </a:solidFill>
                <a:latin typeface="Consolas" panose="020B0609020204030204" pitchFamily="49" charset="0"/>
              </a:rPr>
              <a:t>end</a:t>
            </a:r>
            <a:r>
              <a:rPr lang="en-US" sz="1200" dirty="0">
                <a:solidFill>
                  <a:srgbClr val="000000"/>
                </a:solidFill>
                <a:latin typeface="Consolas" panose="020B0609020204030204" pitchFamily="49" charset="0"/>
              </a:rPr>
              <a:t>:</a:t>
            </a:r>
          </a:p>
          <a:p>
            <a:r>
              <a:rPr lang="en-US" sz="1200" dirty="0">
                <a:solidFill>
                  <a:srgbClr val="000000"/>
                </a:solidFill>
                <a:latin typeface="Consolas" panose="020B0609020204030204" pitchFamily="49" charset="0"/>
              </a:rPr>
              <a:t>pop </a:t>
            </a:r>
            <a:r>
              <a:rPr lang="en-US" sz="1200" dirty="0" err="1">
                <a:solidFill>
                  <a:srgbClr val="000000"/>
                </a:solidFill>
                <a:latin typeface="Consolas" panose="020B0609020204030204" pitchFamily="49" charset="0"/>
              </a:rPr>
              <a:t>esi</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mov </a:t>
            </a:r>
            <a:r>
              <a:rPr lang="en-US" sz="1200" dirty="0" err="1">
                <a:solidFill>
                  <a:srgbClr val="000000"/>
                </a:solidFill>
                <a:latin typeface="Consolas" panose="020B0609020204030204" pitchFamily="49" charset="0"/>
              </a:rPr>
              <a:t>esp</a:t>
            </a:r>
            <a:r>
              <a:rPr lang="en-US" sz="1200" dirty="0">
                <a:solidFill>
                  <a:srgbClr val="000000"/>
                </a:solidFill>
                <a:latin typeface="Consolas" panose="020B0609020204030204" pitchFamily="49" charset="0"/>
              </a:rPr>
              <a:t>, </a:t>
            </a:r>
            <a:r>
              <a:rPr lang="en-US" sz="1200" dirty="0" err="1">
                <a:solidFill>
                  <a:srgbClr val="000000"/>
                </a:solidFill>
                <a:latin typeface="Consolas" panose="020B0609020204030204" pitchFamily="49" charset="0"/>
              </a:rPr>
              <a:t>ebp</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pop </a:t>
            </a:r>
            <a:r>
              <a:rPr lang="en-US" sz="1200" dirty="0" err="1">
                <a:solidFill>
                  <a:srgbClr val="000000"/>
                </a:solidFill>
                <a:latin typeface="Consolas" panose="020B0609020204030204" pitchFamily="49" charset="0"/>
              </a:rPr>
              <a:t>ebp</a:t>
            </a:r>
            <a:endParaRPr lang="en-US" sz="1200" dirty="0">
              <a:solidFill>
                <a:srgbClr val="000000"/>
              </a:solidFill>
              <a:latin typeface="Consolas" panose="020B0609020204030204" pitchFamily="49" charset="0"/>
            </a:endParaRPr>
          </a:p>
          <a:p>
            <a:r>
              <a:rPr lang="en-US" sz="1200" dirty="0">
                <a:solidFill>
                  <a:srgbClr val="000000"/>
                </a:solidFill>
                <a:latin typeface="Consolas" panose="020B0609020204030204" pitchFamily="49" charset="0"/>
              </a:rPr>
              <a:t>ret</a:t>
            </a:r>
            <a:endParaRPr lang="en-US" sz="3600" dirty="0">
              <a:latin typeface="Consolas" panose="020B0609020204030204" pitchFamily="49" charset="0"/>
            </a:endParaRPr>
          </a:p>
        </p:txBody>
      </p:sp>
    </p:spTree>
    <p:extLst>
      <p:ext uri="{BB962C8B-B14F-4D97-AF65-F5344CB8AC3E}">
        <p14:creationId xmlns:p14="http://schemas.microsoft.com/office/powerpoint/2010/main" val="489959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53F3-7C75-43D3-B4E0-B4F822A1EAC8}"/>
              </a:ext>
            </a:extLst>
          </p:cNvPr>
          <p:cNvSpPr>
            <a:spLocks noGrp="1"/>
          </p:cNvSpPr>
          <p:nvPr>
            <p:ph type="title"/>
          </p:nvPr>
        </p:nvSpPr>
        <p:spPr>
          <a:xfrm>
            <a:off x="838200" y="365125"/>
            <a:ext cx="10515600" cy="1325563"/>
          </a:xfrm>
        </p:spPr>
        <p:txBody>
          <a:bodyPr/>
          <a:lstStyle/>
          <a:p>
            <a:r>
              <a:rPr lang="en-US" dirty="0"/>
              <a:t>C++ virtual functions</a:t>
            </a:r>
          </a:p>
        </p:txBody>
      </p:sp>
      <p:sp>
        <p:nvSpPr>
          <p:cNvPr id="4" name="Date Placeholder 3">
            <a:extLst>
              <a:ext uri="{FF2B5EF4-FFF2-40B4-BE49-F238E27FC236}">
                <a16:creationId xmlns:a16="http://schemas.microsoft.com/office/drawing/2014/main" id="{F686AF39-8955-4AD2-A8AE-DE737116C4E6}"/>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CAD693E8-C920-4EE4-B1F1-853D56A43B46}"/>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C7CF3E7F-2D31-4CF2-86C1-81B0900A81A8}"/>
              </a:ext>
            </a:extLst>
          </p:cNvPr>
          <p:cNvSpPr>
            <a:spLocks noGrp="1"/>
          </p:cNvSpPr>
          <p:nvPr>
            <p:ph type="sldNum" sz="quarter" idx="12"/>
          </p:nvPr>
        </p:nvSpPr>
        <p:spPr/>
        <p:txBody>
          <a:bodyPr/>
          <a:lstStyle/>
          <a:p>
            <a:fld id="{9B39403A-6636-4F4F-97DD-2FAAF472A277}" type="slidenum">
              <a:rPr lang="en-US" smtClean="0"/>
              <a:t>3</a:t>
            </a:fld>
            <a:endParaRPr lang="en-US"/>
          </a:p>
        </p:txBody>
      </p:sp>
      <p:sp>
        <p:nvSpPr>
          <p:cNvPr id="7" name="Rectangle 1">
            <a:extLst>
              <a:ext uri="{FF2B5EF4-FFF2-40B4-BE49-F238E27FC236}">
                <a16:creationId xmlns:a16="http://schemas.microsoft.com/office/drawing/2014/main" id="{51F385D0-5DFF-419D-A3AA-D792316B8E1E}"/>
              </a:ext>
            </a:extLst>
          </p:cNvPr>
          <p:cNvSpPr>
            <a:spLocks noChangeArrowheads="1"/>
          </p:cNvSpPr>
          <p:nvPr/>
        </p:nvSpPr>
        <p:spPr bwMode="auto">
          <a:xfrm>
            <a:off x="838201" y="1550829"/>
            <a:ext cx="83058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70C0"/>
                </a:solidFill>
                <a:effectLst/>
                <a:latin typeface="Consolas" panose="020B0609020204030204" pitchFamily="49" charset="0"/>
              </a:rPr>
              <a:t>class</a:t>
            </a:r>
            <a:r>
              <a:rPr kumimoji="0" lang="en-US" altLang="en-US" sz="1400" b="0" i="0" u="none" strike="noStrike" cap="none" normalizeH="0" baseline="0" dirty="0">
                <a:ln>
                  <a:noFill/>
                </a:ln>
                <a:solidFill>
                  <a:schemeClr val="tx1"/>
                </a:solidFill>
                <a:effectLst/>
                <a:latin typeface="Consolas" panose="020B0609020204030204" pitchFamily="49" charset="0"/>
              </a:rPr>
              <a:t> B { </a:t>
            </a:r>
            <a:r>
              <a:rPr kumimoji="0" lang="en-US" altLang="en-US" sz="1400" b="0" i="0" u="none" strike="noStrike" cap="none" normalizeH="0" baseline="0" dirty="0">
                <a:ln>
                  <a:noFill/>
                </a:ln>
                <a:solidFill>
                  <a:srgbClr val="00B050"/>
                </a:solidFill>
                <a:effectLst/>
                <a:latin typeface="Consolas" panose="020B0609020204030204" pitchFamily="49" charset="0"/>
              </a:rPr>
              <a:t>// base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70C0"/>
                </a:solidFill>
                <a:effectLst/>
                <a:latin typeface="Consolas" panose="020B0609020204030204" pitchFamily="49" charset="0"/>
              </a:rPr>
              <a:t>public</a:t>
            </a:r>
            <a:r>
              <a:rPr lang="en-US" altLang="en-US" sz="1400" dirty="0">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a:t>
            </a:r>
            <a:r>
              <a:rPr kumimoji="0" lang="en-US" altLang="en-US" sz="1400" b="1" i="0" u="none" strike="noStrike" cap="none" normalizeH="0" baseline="0" dirty="0">
                <a:ln>
                  <a:noFill/>
                </a:ln>
                <a:solidFill>
                  <a:srgbClr val="0070C0"/>
                </a:solidFill>
                <a:effectLst/>
                <a:latin typeface="Consolas" panose="020B0609020204030204" pitchFamily="49" charset="0"/>
              </a:rPr>
              <a:t>virtual void</a:t>
            </a:r>
            <a:r>
              <a:rPr kumimoji="0" lang="en-US" altLang="en-US" sz="1400" b="0" i="0" u="none" strike="noStrike" cap="none" normalizeH="0" baseline="0" dirty="0">
                <a:ln>
                  <a:noFill/>
                </a:ln>
                <a:solidFill>
                  <a:schemeClr val="tx1"/>
                </a:solidFill>
                <a:effectLst/>
                <a:latin typeface="Consolas" panose="020B0609020204030204" pitchFamily="49" charset="0"/>
              </a:rPr>
              <a:t> 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70C0"/>
                </a:solidFill>
                <a:effectLst/>
                <a:latin typeface="Consolas" panose="020B0609020204030204" pitchFamily="49" charset="0"/>
              </a:rPr>
              <a:t>class</a:t>
            </a:r>
            <a:r>
              <a:rPr kumimoji="0" lang="en-US" altLang="en-US" sz="1400" b="0" i="0" u="none" strike="noStrike" cap="none" normalizeH="0" baseline="0" dirty="0">
                <a:ln>
                  <a:noFill/>
                </a:ln>
                <a:solidFill>
                  <a:schemeClr val="tx1"/>
                </a:solidFill>
                <a:effectLst/>
                <a:latin typeface="Consolas" panose="020B0609020204030204" pitchFamily="49" charset="0"/>
              </a:rPr>
              <a:t> D : </a:t>
            </a:r>
            <a:r>
              <a:rPr kumimoji="0" lang="en-US" altLang="en-US" sz="1400" b="1" i="0" u="none" strike="noStrike" cap="none" normalizeH="0" baseline="0" dirty="0">
                <a:ln>
                  <a:noFill/>
                </a:ln>
                <a:solidFill>
                  <a:srgbClr val="0070C0"/>
                </a:solidFill>
                <a:effectLst/>
                <a:latin typeface="Consolas" panose="020B0609020204030204" pitchFamily="49" charset="0"/>
              </a:rPr>
              <a:t>public</a:t>
            </a:r>
            <a:r>
              <a:rPr kumimoji="0" lang="en-US" altLang="en-US" sz="1400" b="0" i="0" u="none" strike="noStrike" cap="none" normalizeH="0" baseline="0" dirty="0">
                <a:ln>
                  <a:noFill/>
                </a:ln>
                <a:solidFill>
                  <a:schemeClr val="tx1"/>
                </a:solidFill>
                <a:effectLst/>
                <a:latin typeface="Consolas" panose="020B0609020204030204" pitchFamily="49" charset="0"/>
              </a:rPr>
              <a:t> B { </a:t>
            </a:r>
            <a:r>
              <a:rPr kumimoji="0" lang="en-US" altLang="en-US" sz="1400" b="0" i="0" u="none" strike="noStrike" cap="none" normalizeH="0" baseline="0" dirty="0">
                <a:ln>
                  <a:noFill/>
                </a:ln>
                <a:solidFill>
                  <a:srgbClr val="00B050"/>
                </a:solidFill>
                <a:effectLst/>
                <a:latin typeface="Consolas" panose="020B0609020204030204" pitchFamily="49" charset="0"/>
              </a:rPr>
              <a:t>// derived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70C0"/>
                </a:solidFill>
                <a:effectLst/>
                <a:latin typeface="Consolas" panose="020B0609020204030204" pitchFamily="49" charset="0"/>
              </a:rPr>
              <a:t>private</a:t>
            </a:r>
            <a:r>
              <a:rPr kumimoji="0" lang="en-US" altLang="en-US" sz="14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latin typeface="Consolas" panose="020B0609020204030204" pitchFamily="49" charset="0"/>
              </a:rPr>
              <a:t>    </a:t>
            </a:r>
            <a:r>
              <a:rPr kumimoji="0" lang="en-US" altLang="en-US" sz="1400" b="1" i="0" u="none" strike="noStrike" cap="none" normalizeH="0" baseline="0" dirty="0">
                <a:ln>
                  <a:noFill/>
                </a:ln>
                <a:solidFill>
                  <a:srgbClr val="0070C0"/>
                </a:solidFill>
                <a:effectLst/>
                <a:latin typeface="Consolas" panose="020B0609020204030204" pitchFamily="49" charset="0"/>
              </a:rPr>
              <a:t>void</a:t>
            </a:r>
            <a:r>
              <a:rPr kumimoji="0" lang="en-US" altLang="en-US" sz="1400" b="0" i="0" u="none" strike="noStrike" cap="none" normalizeH="0" baseline="0" dirty="0">
                <a:ln>
                  <a:noFill/>
                </a:ln>
                <a:solidFill>
                  <a:schemeClr val="tx1"/>
                </a:solidFill>
                <a:effectLst/>
                <a:latin typeface="Consolas" panose="020B0609020204030204" pitchFamily="49" charset="0"/>
              </a:rPr>
              <a:t> 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70C0"/>
                </a:solidFill>
                <a:effectLst/>
                <a:latin typeface="Consolas" panose="020B0609020204030204" pitchFamily="49" charset="0"/>
              </a:rPr>
              <a:t>int</a:t>
            </a:r>
            <a:r>
              <a:rPr kumimoji="0" lang="en-US" altLang="en-US" sz="1400" b="0" i="0" u="none" strike="noStrike" cap="none" normalizeH="0" baseline="0" dirty="0">
                <a:ln>
                  <a:noFill/>
                </a:ln>
                <a:solidFill>
                  <a:schemeClr val="tx1"/>
                </a:solidFill>
                <a:effectLst/>
                <a:latin typeface="Consolas" panose="020B0609020204030204" pitchFamily="49" charset="0"/>
              </a:rPr>
              <a:t> main()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D </a:t>
            </a:r>
            <a:r>
              <a:rPr kumimoji="0" lang="en-US" altLang="en-US" sz="1400" b="0" i="0" u="none" strike="noStrike" cap="none" normalizeH="0" baseline="0" dirty="0" err="1">
                <a:ln>
                  <a:noFill/>
                </a:ln>
                <a:solidFill>
                  <a:schemeClr val="tx1"/>
                </a:solidFill>
                <a:effectLst/>
                <a:latin typeface="Consolas" panose="020B0609020204030204" pitchFamily="49" charset="0"/>
              </a:rPr>
              <a:t>dobj</a:t>
            </a:r>
            <a:r>
              <a:rPr kumimoji="0" lang="en-US" altLang="en-US" sz="1400" b="0" i="0" u="none" strike="noStrike" cap="none" normalizeH="0" baseline="0" dirty="0">
                <a:ln>
                  <a:noFill/>
                </a:ln>
                <a:solidFill>
                  <a:schemeClr val="tx1"/>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B* </a:t>
            </a:r>
            <a:r>
              <a:rPr kumimoji="0" lang="en-US" altLang="en-US" sz="1400" b="0" i="0" u="none" strike="noStrike" cap="none" normalizeH="0" baseline="0" dirty="0" err="1">
                <a:ln>
                  <a:noFill/>
                </a:ln>
                <a:solidFill>
                  <a:schemeClr val="tx1"/>
                </a:solidFill>
                <a:effectLst/>
                <a:latin typeface="Consolas" panose="020B0609020204030204" pitchFamily="49" charset="0"/>
              </a:rPr>
              <a:t>bptr</a:t>
            </a:r>
            <a:r>
              <a:rPr kumimoji="0" lang="en-US" altLang="en-US" sz="1400" b="0" i="0" u="none" strike="noStrike" cap="none" normalizeH="0" baseline="0" dirty="0">
                <a:ln>
                  <a:noFill/>
                </a:ln>
                <a:solidFill>
                  <a:schemeClr val="tx1"/>
                </a:solidFill>
                <a:effectLst/>
                <a:latin typeface="Consolas" panose="020B0609020204030204" pitchFamily="49" charset="0"/>
              </a:rPr>
              <a:t> = &amp;</a:t>
            </a:r>
            <a:r>
              <a:rPr kumimoji="0" lang="en-US" altLang="en-US" sz="1400" b="0" i="0" u="none" strike="noStrike" cap="none" normalizeH="0" baseline="0" dirty="0" err="1">
                <a:ln>
                  <a:noFill/>
                </a:ln>
                <a:solidFill>
                  <a:schemeClr val="tx1"/>
                </a:solidFill>
                <a:effectLst/>
                <a:latin typeface="Consolas" panose="020B0609020204030204" pitchFamily="49" charset="0"/>
              </a:rPr>
              <a:t>dobj</a:t>
            </a:r>
            <a:r>
              <a:rPr kumimoji="0" lang="en-US" altLang="en-US" sz="1400" b="0" i="0" u="none" strike="noStrike" cap="none" normalizeH="0" baseline="0" dirty="0">
                <a:ln>
                  <a:noFill/>
                </a:ln>
                <a:solidFill>
                  <a:schemeClr val="tx1"/>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D* </a:t>
            </a:r>
            <a:r>
              <a:rPr kumimoji="0" lang="en-US" altLang="en-US" sz="1400" b="0" i="0" u="none" strike="noStrike" cap="none" normalizeH="0" baseline="0" dirty="0" err="1">
                <a:ln>
                  <a:noFill/>
                </a:ln>
                <a:solidFill>
                  <a:schemeClr val="tx1"/>
                </a:solidFill>
                <a:effectLst/>
                <a:latin typeface="Consolas" panose="020B0609020204030204" pitchFamily="49" charset="0"/>
              </a:rPr>
              <a:t>dptr</a:t>
            </a:r>
            <a:r>
              <a:rPr kumimoji="0" lang="en-US" altLang="en-US" sz="1400" b="0" i="0" u="none" strike="noStrike" cap="none" normalizeH="0" baseline="0" dirty="0">
                <a:ln>
                  <a:noFill/>
                </a:ln>
                <a:solidFill>
                  <a:schemeClr val="tx1"/>
                </a:solidFill>
                <a:effectLst/>
                <a:latin typeface="Consolas" panose="020B0609020204030204" pitchFamily="49" charset="0"/>
              </a:rPr>
              <a:t> = &amp;</a:t>
            </a:r>
            <a:r>
              <a:rPr kumimoji="0" lang="en-US" altLang="en-US" sz="1400" b="0" i="0" u="none" strike="noStrike" cap="none" normalizeH="0" baseline="0" dirty="0" err="1">
                <a:ln>
                  <a:noFill/>
                </a:ln>
                <a:solidFill>
                  <a:schemeClr val="tx1"/>
                </a:solidFill>
                <a:effectLst/>
                <a:latin typeface="Consolas" panose="020B0609020204030204" pitchFamily="49" charset="0"/>
              </a:rPr>
              <a:t>dobj</a:t>
            </a:r>
            <a:r>
              <a:rPr kumimoji="0" lang="en-US" altLang="en-US" sz="1400" b="0" i="0" u="none" strike="noStrike" cap="none" normalizeH="0" baseline="0" dirty="0">
                <a:ln>
                  <a:noFill/>
                </a:ln>
                <a:solidFill>
                  <a:schemeClr val="tx1"/>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B050"/>
                </a:solidFill>
                <a:effectLst/>
                <a:latin typeface="Consolas" panose="020B0609020204030204" pitchFamily="49" charset="0"/>
              </a:rPr>
              <a:t>    // valid, virtual B::f() is public,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B050"/>
                </a:solidFill>
                <a:effectLst/>
                <a:latin typeface="Consolas" panose="020B0609020204030204" pitchFamily="49" charset="0"/>
              </a:rPr>
              <a:t>    // D::f() is called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a:t>
            </a:r>
            <a:r>
              <a:rPr kumimoji="0" lang="en-US" altLang="en-US" sz="1400" b="0" i="0" u="none" strike="noStrike" cap="none" normalizeH="0" baseline="0" dirty="0" err="1">
                <a:ln>
                  <a:noFill/>
                </a:ln>
                <a:solidFill>
                  <a:schemeClr val="tx1"/>
                </a:solidFill>
                <a:effectLst/>
                <a:latin typeface="Consolas" panose="020B0609020204030204" pitchFamily="49" charset="0"/>
              </a:rPr>
              <a:t>bptr</a:t>
            </a:r>
            <a:r>
              <a:rPr kumimoji="0" lang="en-US" altLang="en-US" sz="1400" b="0" i="0" u="none" strike="noStrike" cap="none" normalizeH="0" baseline="0" dirty="0">
                <a:ln>
                  <a:noFill/>
                </a:ln>
                <a:solidFill>
                  <a:schemeClr val="tx1"/>
                </a:solidFill>
                <a:effectLst/>
                <a:latin typeface="Consolas" panose="020B0609020204030204" pitchFamily="49" charset="0"/>
              </a:rPr>
              <a:t>-&gt;f();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B050"/>
                </a:solidFill>
                <a:effectLst/>
                <a:latin typeface="Consolas" panose="020B0609020204030204" pitchFamily="49" charset="0"/>
              </a:rPr>
              <a:t>    // error, D::f() is private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a:t>
            </a:r>
            <a:r>
              <a:rPr kumimoji="0" lang="en-US" altLang="en-US" sz="1400" b="0" i="0" u="none" strike="noStrike" cap="none" normalizeH="0" baseline="0" dirty="0" err="1">
                <a:ln>
                  <a:noFill/>
                </a:ln>
                <a:solidFill>
                  <a:schemeClr val="tx1"/>
                </a:solidFill>
                <a:effectLst/>
                <a:latin typeface="Consolas" panose="020B0609020204030204" pitchFamily="49" charset="0"/>
              </a:rPr>
              <a:t>dptr</a:t>
            </a:r>
            <a:r>
              <a:rPr kumimoji="0" lang="en-US" altLang="en-US" sz="1400" b="0" i="0" u="none" strike="noStrike" cap="none" normalizeH="0" baseline="0" dirty="0">
                <a:ln>
                  <a:noFill/>
                </a:ln>
                <a:solidFill>
                  <a:schemeClr val="tx1"/>
                </a:solidFill>
                <a:effectLst/>
                <a:latin typeface="Consolas" panose="020B0609020204030204" pitchFamily="49" charset="0"/>
              </a:rPr>
              <a:t>-&gt;f();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nsolas" panose="020B0609020204030204" pitchFamily="49" charset="0"/>
              </a:rPr>
              <a:t>} </a:t>
            </a:r>
          </a:p>
        </p:txBody>
      </p:sp>
      <p:sp>
        <p:nvSpPr>
          <p:cNvPr id="8" name="TextBox 7">
            <a:extLst>
              <a:ext uri="{FF2B5EF4-FFF2-40B4-BE49-F238E27FC236}">
                <a16:creationId xmlns:a16="http://schemas.microsoft.com/office/drawing/2014/main" id="{FEC636CC-F4A1-4C9D-83C8-8C20F6912BE4}"/>
              </a:ext>
            </a:extLst>
          </p:cNvPr>
          <p:cNvSpPr txBox="1"/>
          <p:nvPr/>
        </p:nvSpPr>
        <p:spPr>
          <a:xfrm>
            <a:off x="8001429" y="1550829"/>
            <a:ext cx="2743201" cy="1600438"/>
          </a:xfrm>
          <a:prstGeom prst="rect">
            <a:avLst/>
          </a:prstGeom>
          <a:noFill/>
        </p:spPr>
        <p:txBody>
          <a:bodyPr wrap="square" rtlCol="0">
            <a:spAutoFit/>
          </a:bodyPr>
          <a:lstStyle/>
          <a:p>
            <a:r>
              <a:rPr lang="en-US" sz="1400" b="1" dirty="0">
                <a:solidFill>
                  <a:srgbClr val="0070C0"/>
                </a:solidFill>
                <a:latin typeface="Consolas" panose="020B0609020204030204" pitchFamily="49" charset="0"/>
              </a:rPr>
              <a:t>class</a:t>
            </a:r>
            <a:r>
              <a:rPr lang="en-US" sz="1400" dirty="0">
                <a:latin typeface="Consolas" panose="020B0609020204030204" pitchFamily="49" charset="0"/>
              </a:rPr>
              <a:t> B {</a:t>
            </a:r>
          </a:p>
          <a:p>
            <a:r>
              <a:rPr lang="en-US" sz="1400" b="1" dirty="0">
                <a:solidFill>
                  <a:srgbClr val="0070C0"/>
                </a:solidFill>
                <a:latin typeface="Consolas" panose="020B0609020204030204" pitchFamily="49" charset="0"/>
              </a:rPr>
              <a:t>public</a:t>
            </a:r>
            <a:r>
              <a:rPr lang="en-US" sz="1400" dirty="0">
                <a:latin typeface="Consolas" panose="020B0609020204030204" pitchFamily="49" charset="0"/>
              </a:rPr>
              <a:t>:</a:t>
            </a:r>
          </a:p>
          <a:p>
            <a:r>
              <a:rPr lang="en-US" sz="1400" dirty="0">
                <a:latin typeface="Consolas" panose="020B0609020204030204" pitchFamily="49" charset="0"/>
              </a:rPr>
              <a:t>    </a:t>
            </a:r>
            <a:r>
              <a:rPr lang="en-US" sz="1400" b="1" dirty="0">
                <a:solidFill>
                  <a:srgbClr val="0070C0"/>
                </a:solidFill>
                <a:latin typeface="Consolas" panose="020B0609020204030204" pitchFamily="49" charset="0"/>
              </a:rPr>
              <a:t>int</a:t>
            </a:r>
            <a:r>
              <a:rPr lang="en-US" sz="1400" dirty="0">
                <a:latin typeface="Consolas" panose="020B0609020204030204" pitchFamily="49" charset="0"/>
              </a:rPr>
              <a:t> x;</a:t>
            </a:r>
          </a:p>
          <a:p>
            <a:r>
              <a:rPr lang="en-US" sz="1400" dirty="0">
                <a:latin typeface="Consolas" panose="020B0609020204030204" pitchFamily="49" charset="0"/>
              </a:rPr>
              <a:t>    </a:t>
            </a:r>
            <a:r>
              <a:rPr lang="en-US" sz="1400" b="1" dirty="0">
                <a:solidFill>
                  <a:srgbClr val="0070C0"/>
                </a:solidFill>
                <a:latin typeface="Consolas" panose="020B0609020204030204" pitchFamily="49" charset="0"/>
              </a:rPr>
              <a:t>char</a:t>
            </a:r>
            <a:r>
              <a:rPr lang="en-US" sz="1400" dirty="0">
                <a:latin typeface="Consolas" panose="020B0609020204030204" pitchFamily="49" charset="0"/>
              </a:rPr>
              <a:t> *y;</a:t>
            </a:r>
          </a:p>
          <a:p>
            <a:endParaRPr lang="en-US" sz="1400" dirty="0">
              <a:latin typeface="Consolas" panose="020B0609020204030204" pitchFamily="49" charset="0"/>
            </a:endParaRPr>
          </a:p>
          <a:p>
            <a:r>
              <a:rPr lang="en-US" sz="1400" dirty="0">
                <a:latin typeface="Consolas" panose="020B0609020204030204" pitchFamily="49" charset="0"/>
              </a:rPr>
              <a:t>    </a:t>
            </a:r>
            <a:r>
              <a:rPr lang="en-US" sz="1400" b="1" dirty="0">
                <a:solidFill>
                  <a:srgbClr val="0070C0"/>
                </a:solidFill>
                <a:latin typeface="Consolas" panose="020B0609020204030204" pitchFamily="49" charset="0"/>
              </a:rPr>
              <a:t>virtual</a:t>
            </a:r>
            <a:r>
              <a:rPr lang="en-US" sz="1400" dirty="0">
                <a:latin typeface="Consolas" panose="020B0609020204030204" pitchFamily="49" charset="0"/>
              </a:rPr>
              <a:t> </a:t>
            </a:r>
            <a:r>
              <a:rPr lang="en-US" sz="1400" b="1" dirty="0">
                <a:solidFill>
                  <a:srgbClr val="0070C0"/>
                </a:solidFill>
                <a:latin typeface="Consolas" panose="020B0609020204030204" pitchFamily="49" charset="0"/>
              </a:rPr>
              <a:t>void</a:t>
            </a:r>
            <a:r>
              <a:rPr lang="en-US" sz="1400" dirty="0">
                <a:latin typeface="Consolas" panose="020B0609020204030204" pitchFamily="49" charset="0"/>
              </a:rPr>
              <a:t> f();</a:t>
            </a:r>
          </a:p>
          <a:p>
            <a:r>
              <a:rPr lang="en-US" sz="1400" dirty="0">
                <a:latin typeface="Consolas" panose="020B0609020204030204" pitchFamily="49" charset="0"/>
              </a:rPr>
              <a:t>};</a:t>
            </a:r>
          </a:p>
        </p:txBody>
      </p:sp>
      <p:sp>
        <p:nvSpPr>
          <p:cNvPr id="9" name="TextBox 8">
            <a:extLst>
              <a:ext uri="{FF2B5EF4-FFF2-40B4-BE49-F238E27FC236}">
                <a16:creationId xmlns:a16="http://schemas.microsoft.com/office/drawing/2014/main" id="{5129B147-4318-4705-BAD2-8B7CE655128A}"/>
              </a:ext>
            </a:extLst>
          </p:cNvPr>
          <p:cNvSpPr txBox="1"/>
          <p:nvPr/>
        </p:nvSpPr>
        <p:spPr>
          <a:xfrm>
            <a:off x="6050821" y="1526124"/>
            <a:ext cx="1606491" cy="1600438"/>
          </a:xfrm>
          <a:prstGeom prst="rect">
            <a:avLst/>
          </a:prstGeom>
          <a:noFill/>
        </p:spPr>
        <p:txBody>
          <a:bodyPr wrap="square" rtlCol="0">
            <a:spAutoFit/>
          </a:bodyPr>
          <a:lstStyle/>
          <a:p>
            <a:r>
              <a:rPr lang="en-US" sz="1400" b="1" dirty="0">
                <a:solidFill>
                  <a:srgbClr val="0070C0"/>
                </a:solidFill>
                <a:latin typeface="Consolas" panose="020B0609020204030204" pitchFamily="49" charset="0"/>
              </a:rPr>
              <a:t>class</a:t>
            </a:r>
            <a:r>
              <a:rPr lang="en-US" sz="1400" dirty="0">
                <a:latin typeface="Consolas" panose="020B0609020204030204" pitchFamily="49" charset="0"/>
              </a:rPr>
              <a:t> A {</a:t>
            </a:r>
          </a:p>
          <a:p>
            <a:r>
              <a:rPr lang="en-US" sz="1400" b="1" dirty="0">
                <a:solidFill>
                  <a:srgbClr val="0070C0"/>
                </a:solidFill>
                <a:latin typeface="Consolas" panose="020B0609020204030204" pitchFamily="49" charset="0"/>
              </a:rPr>
              <a:t>public</a:t>
            </a:r>
            <a:r>
              <a:rPr lang="en-US" sz="1400" dirty="0">
                <a:latin typeface="Consolas" panose="020B0609020204030204" pitchFamily="49" charset="0"/>
              </a:rPr>
              <a:t>:</a:t>
            </a:r>
          </a:p>
          <a:p>
            <a:r>
              <a:rPr lang="en-US" sz="1400" dirty="0">
                <a:latin typeface="Consolas" panose="020B0609020204030204" pitchFamily="49" charset="0"/>
              </a:rPr>
              <a:t>    </a:t>
            </a:r>
            <a:r>
              <a:rPr lang="en-US" sz="1400" b="1" dirty="0">
                <a:solidFill>
                  <a:srgbClr val="0070C0"/>
                </a:solidFill>
                <a:latin typeface="Consolas" panose="020B0609020204030204" pitchFamily="49" charset="0"/>
              </a:rPr>
              <a:t>int</a:t>
            </a:r>
            <a:r>
              <a:rPr lang="en-US" sz="1400" dirty="0">
                <a:latin typeface="Consolas" panose="020B0609020204030204" pitchFamily="49" charset="0"/>
              </a:rPr>
              <a:t> x;</a:t>
            </a:r>
          </a:p>
          <a:p>
            <a:r>
              <a:rPr lang="en-US" sz="1400" dirty="0">
                <a:latin typeface="Consolas" panose="020B0609020204030204" pitchFamily="49" charset="0"/>
              </a:rPr>
              <a:t>    </a:t>
            </a:r>
            <a:r>
              <a:rPr lang="en-US" sz="1400" b="1" dirty="0">
                <a:solidFill>
                  <a:srgbClr val="0070C0"/>
                </a:solidFill>
                <a:latin typeface="Consolas" panose="020B0609020204030204" pitchFamily="49" charset="0"/>
              </a:rPr>
              <a:t>char</a:t>
            </a:r>
            <a:r>
              <a:rPr lang="en-US" sz="1400" dirty="0">
                <a:latin typeface="Consolas" panose="020B0609020204030204" pitchFamily="49" charset="0"/>
              </a:rPr>
              <a:t> *y;</a:t>
            </a:r>
          </a:p>
          <a:p>
            <a:endParaRPr lang="en-US" sz="1400" dirty="0">
              <a:latin typeface="Consolas" panose="020B0609020204030204" pitchFamily="49" charset="0"/>
            </a:endParaRPr>
          </a:p>
          <a:p>
            <a:r>
              <a:rPr lang="en-US" sz="1400" dirty="0">
                <a:latin typeface="Consolas" panose="020B0609020204030204" pitchFamily="49" charset="0"/>
              </a:rPr>
              <a:t>    </a:t>
            </a:r>
            <a:r>
              <a:rPr lang="en-US" sz="1400" b="1" dirty="0">
                <a:solidFill>
                  <a:srgbClr val="0070C0"/>
                </a:solidFill>
                <a:latin typeface="Consolas" panose="020B0609020204030204" pitchFamily="49" charset="0"/>
              </a:rPr>
              <a:t>void</a:t>
            </a:r>
            <a:r>
              <a:rPr lang="en-US" sz="1400" dirty="0">
                <a:latin typeface="Consolas" panose="020B0609020204030204" pitchFamily="49" charset="0"/>
              </a:rPr>
              <a:t> f();</a:t>
            </a:r>
          </a:p>
          <a:p>
            <a:r>
              <a:rPr lang="en-US" sz="1400" dirty="0">
                <a:latin typeface="Consolas" panose="020B0609020204030204" pitchFamily="49" charset="0"/>
              </a:rPr>
              <a:t>};</a:t>
            </a:r>
          </a:p>
        </p:txBody>
      </p:sp>
      <p:graphicFrame>
        <p:nvGraphicFramePr>
          <p:cNvPr id="10" name="Table 9">
            <a:extLst>
              <a:ext uri="{FF2B5EF4-FFF2-40B4-BE49-F238E27FC236}">
                <a16:creationId xmlns:a16="http://schemas.microsoft.com/office/drawing/2014/main" id="{C5C30806-3E2E-4752-A4DD-DBCE940F3102}"/>
              </a:ext>
            </a:extLst>
          </p:cNvPr>
          <p:cNvGraphicFramePr>
            <a:graphicFrameLocks noGrp="1"/>
          </p:cNvGraphicFramePr>
          <p:nvPr>
            <p:extLst>
              <p:ext uri="{D42A27DB-BD31-4B8C-83A1-F6EECF244321}">
                <p14:modId xmlns:p14="http://schemas.microsoft.com/office/powerpoint/2010/main" val="3531796830"/>
              </p:ext>
            </p:extLst>
          </p:nvPr>
        </p:nvGraphicFramePr>
        <p:xfrm>
          <a:off x="6039637" y="3908624"/>
          <a:ext cx="1617675" cy="1112520"/>
        </p:xfrm>
        <a:graphic>
          <a:graphicData uri="http://schemas.openxmlformats.org/drawingml/2006/table">
            <a:tbl>
              <a:tblPr firstRow="1" bandRow="1">
                <a:tableStyleId>{2D5ABB26-0587-4C30-8999-92F81FD0307C}</a:tableStyleId>
              </a:tblPr>
              <a:tblGrid>
                <a:gridCol w="1617675">
                  <a:extLst>
                    <a:ext uri="{9D8B030D-6E8A-4147-A177-3AD203B41FA5}">
                      <a16:colId xmlns:a16="http://schemas.microsoft.com/office/drawing/2014/main" val="3899996518"/>
                    </a:ext>
                  </a:extLst>
                </a:gridCol>
              </a:tblGrid>
              <a:tr h="370840">
                <a:tc>
                  <a:txBody>
                    <a:bodyPr/>
                    <a:lstStyle/>
                    <a:p>
                      <a:pPr algn="ctr"/>
                      <a:r>
                        <a:rPr lang="en-US" dirty="0"/>
                        <a:t>object: 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251556"/>
                  </a:ext>
                </a:extLst>
              </a:tr>
              <a:tr h="370840">
                <a:tc>
                  <a:txBody>
                    <a:bodyPr/>
                    <a:lstStyle/>
                    <a:p>
                      <a:pPr algn="ctr"/>
                      <a:r>
                        <a:rPr lang="en-US" dirty="0"/>
                        <a:t>x: 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841152"/>
                  </a:ext>
                </a:extLst>
              </a:tr>
              <a:tr h="370840">
                <a:tc>
                  <a:txBody>
                    <a:bodyPr/>
                    <a:lstStyle/>
                    <a:p>
                      <a:pPr algn="ctr"/>
                      <a:r>
                        <a:rPr lang="en-US" dirty="0"/>
                        <a:t>y: char*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825729"/>
                  </a:ext>
                </a:extLst>
              </a:tr>
            </a:tbl>
          </a:graphicData>
        </a:graphic>
      </p:graphicFrame>
      <p:graphicFrame>
        <p:nvGraphicFramePr>
          <p:cNvPr id="11" name="Table 10">
            <a:extLst>
              <a:ext uri="{FF2B5EF4-FFF2-40B4-BE49-F238E27FC236}">
                <a16:creationId xmlns:a16="http://schemas.microsoft.com/office/drawing/2014/main" id="{79288362-F288-4156-B04F-76C1519120DC}"/>
              </a:ext>
            </a:extLst>
          </p:cNvPr>
          <p:cNvGraphicFramePr>
            <a:graphicFrameLocks noGrp="1"/>
          </p:cNvGraphicFramePr>
          <p:nvPr>
            <p:extLst>
              <p:ext uri="{D42A27DB-BD31-4B8C-83A1-F6EECF244321}">
                <p14:modId xmlns:p14="http://schemas.microsoft.com/office/powerpoint/2010/main" val="458768790"/>
              </p:ext>
            </p:extLst>
          </p:nvPr>
        </p:nvGraphicFramePr>
        <p:xfrm>
          <a:off x="8001429" y="3908624"/>
          <a:ext cx="1617676" cy="1483360"/>
        </p:xfrm>
        <a:graphic>
          <a:graphicData uri="http://schemas.openxmlformats.org/drawingml/2006/table">
            <a:tbl>
              <a:tblPr firstRow="1" bandRow="1">
                <a:tableStyleId>{2D5ABB26-0587-4C30-8999-92F81FD0307C}</a:tableStyleId>
              </a:tblPr>
              <a:tblGrid>
                <a:gridCol w="1617676">
                  <a:extLst>
                    <a:ext uri="{9D8B030D-6E8A-4147-A177-3AD203B41FA5}">
                      <a16:colId xmlns:a16="http://schemas.microsoft.com/office/drawing/2014/main" val="3899996518"/>
                    </a:ext>
                  </a:extLst>
                </a:gridCol>
              </a:tblGrid>
              <a:tr h="370840">
                <a:tc>
                  <a:txBody>
                    <a:bodyPr/>
                    <a:lstStyle/>
                    <a:p>
                      <a:pPr algn="ctr"/>
                      <a:r>
                        <a:rPr lang="en-US" dirty="0"/>
                        <a:t>object: 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251556"/>
                  </a:ext>
                </a:extLst>
              </a:tr>
              <a:tr h="370840">
                <a:tc>
                  <a:txBody>
                    <a:bodyPr/>
                    <a:lstStyle/>
                    <a:p>
                      <a:pPr algn="ctr"/>
                      <a:r>
                        <a:rPr lang="en-US" b="1" i="1" dirty="0" err="1"/>
                        <a:t>vptr</a:t>
                      </a:r>
                      <a:endParaRPr lang="en-US"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7778105"/>
                  </a:ext>
                </a:extLst>
              </a:tr>
              <a:tr h="370840">
                <a:tc>
                  <a:txBody>
                    <a:bodyPr/>
                    <a:lstStyle/>
                    <a:p>
                      <a:pPr algn="ctr"/>
                      <a:r>
                        <a:rPr lang="en-US" dirty="0"/>
                        <a:t>x: 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841152"/>
                  </a:ext>
                </a:extLst>
              </a:tr>
              <a:tr h="370840">
                <a:tc>
                  <a:txBody>
                    <a:bodyPr/>
                    <a:lstStyle/>
                    <a:p>
                      <a:pPr algn="ctr"/>
                      <a:r>
                        <a:rPr lang="en-US" dirty="0"/>
                        <a:t>y: char*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825729"/>
                  </a:ext>
                </a:extLst>
              </a:tr>
            </a:tbl>
          </a:graphicData>
        </a:graphic>
      </p:graphicFrame>
      <p:sp>
        <p:nvSpPr>
          <p:cNvPr id="12" name="Rectangle 11">
            <a:extLst>
              <a:ext uri="{FF2B5EF4-FFF2-40B4-BE49-F238E27FC236}">
                <a16:creationId xmlns:a16="http://schemas.microsoft.com/office/drawing/2014/main" id="{858D4B78-5B5D-4B9F-A845-B634D91F1C1A}"/>
              </a:ext>
            </a:extLst>
          </p:cNvPr>
          <p:cNvSpPr/>
          <p:nvPr/>
        </p:nvSpPr>
        <p:spPr>
          <a:xfrm>
            <a:off x="8420100" y="2617094"/>
            <a:ext cx="790575" cy="3005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b="1" dirty="0">
              <a:solidFill>
                <a:schemeClr val="tx1"/>
              </a:solidFill>
            </a:endParaRPr>
          </a:p>
          <a:p>
            <a:pPr algn="r"/>
            <a:endParaRPr lang="en-US" b="1" dirty="0">
              <a:solidFill>
                <a:schemeClr val="tx1"/>
              </a:solidFill>
            </a:endParaRPr>
          </a:p>
          <a:p>
            <a:pPr algn="r"/>
            <a:endParaRPr lang="en-US" b="1" dirty="0">
              <a:solidFill>
                <a:schemeClr val="tx1"/>
              </a:solidFill>
            </a:endParaRPr>
          </a:p>
        </p:txBody>
      </p:sp>
      <p:graphicFrame>
        <p:nvGraphicFramePr>
          <p:cNvPr id="13" name="Table 12">
            <a:extLst>
              <a:ext uri="{FF2B5EF4-FFF2-40B4-BE49-F238E27FC236}">
                <a16:creationId xmlns:a16="http://schemas.microsoft.com/office/drawing/2014/main" id="{9BD07BFC-61AD-4CA0-93B3-D8E7F79A799B}"/>
              </a:ext>
            </a:extLst>
          </p:cNvPr>
          <p:cNvGraphicFramePr>
            <a:graphicFrameLocks noGrp="1"/>
          </p:cNvGraphicFramePr>
          <p:nvPr>
            <p:extLst>
              <p:ext uri="{D42A27DB-BD31-4B8C-83A1-F6EECF244321}">
                <p14:modId xmlns:p14="http://schemas.microsoft.com/office/powerpoint/2010/main" val="3805118714"/>
              </p:ext>
            </p:extLst>
          </p:nvPr>
        </p:nvGraphicFramePr>
        <p:xfrm>
          <a:off x="10335484" y="3881518"/>
          <a:ext cx="1617676" cy="1483360"/>
        </p:xfrm>
        <a:graphic>
          <a:graphicData uri="http://schemas.openxmlformats.org/drawingml/2006/table">
            <a:tbl>
              <a:tblPr firstRow="1" bandRow="1">
                <a:tableStyleId>{2D5ABB26-0587-4C30-8999-92F81FD0307C}</a:tableStyleId>
              </a:tblPr>
              <a:tblGrid>
                <a:gridCol w="1617676">
                  <a:extLst>
                    <a:ext uri="{9D8B030D-6E8A-4147-A177-3AD203B41FA5}">
                      <a16:colId xmlns:a16="http://schemas.microsoft.com/office/drawing/2014/main" val="3899996518"/>
                    </a:ext>
                  </a:extLst>
                </a:gridCol>
              </a:tblGrid>
              <a:tr h="370840">
                <a:tc>
                  <a:txBody>
                    <a:bodyPr/>
                    <a:lstStyle/>
                    <a:p>
                      <a:pPr algn="ctr"/>
                      <a:r>
                        <a:rPr lang="en-US" dirty="0"/>
                        <a:t>B::vTable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8251556"/>
                  </a:ext>
                </a:extLst>
              </a:tr>
              <a:tr h="370840">
                <a:tc>
                  <a:txBody>
                    <a:bodyPr/>
                    <a:lstStyle/>
                    <a:p>
                      <a:pPr algn="ctr"/>
                      <a:r>
                        <a:rPr lang="en-US" dirty="0"/>
                        <a:t>&amp;B::f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7778105"/>
                  </a:ext>
                </a:extLst>
              </a:tr>
              <a:tr h="370840">
                <a:tc>
                  <a:txBody>
                    <a:bodyPr/>
                    <a:lstStyle/>
                    <a:p>
                      <a:pPr algn="ctr"/>
                      <a:r>
                        <a:rPr 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841152"/>
                  </a:ext>
                </a:extLst>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0825729"/>
                  </a:ext>
                </a:extLst>
              </a:tr>
            </a:tbl>
          </a:graphicData>
        </a:graphic>
      </p:graphicFrame>
      <p:sp>
        <p:nvSpPr>
          <p:cNvPr id="14" name="Rectangle 13">
            <a:extLst>
              <a:ext uri="{FF2B5EF4-FFF2-40B4-BE49-F238E27FC236}">
                <a16:creationId xmlns:a16="http://schemas.microsoft.com/office/drawing/2014/main" id="{35E22BFD-54EB-4F6E-9741-7D7E811EE9D2}"/>
              </a:ext>
            </a:extLst>
          </p:cNvPr>
          <p:cNvSpPr/>
          <p:nvPr/>
        </p:nvSpPr>
        <p:spPr>
          <a:xfrm>
            <a:off x="10639119" y="5597009"/>
            <a:ext cx="1080937" cy="369332"/>
          </a:xfrm>
          <a:prstGeom prst="rect">
            <a:avLst/>
          </a:prstGeom>
        </p:spPr>
        <p:txBody>
          <a:bodyPr wrap="none">
            <a:spAutoFit/>
          </a:bodyPr>
          <a:lstStyle/>
          <a:p>
            <a:r>
              <a:rPr lang="en-US" dirty="0"/>
              <a:t>read-only</a:t>
            </a:r>
          </a:p>
        </p:txBody>
      </p:sp>
      <p:cxnSp>
        <p:nvCxnSpPr>
          <p:cNvPr id="15" name="Connector: Elbow 14">
            <a:extLst>
              <a:ext uri="{FF2B5EF4-FFF2-40B4-BE49-F238E27FC236}">
                <a16:creationId xmlns:a16="http://schemas.microsoft.com/office/drawing/2014/main" id="{AC1E6450-3729-475D-9162-D5E5E272723F}"/>
              </a:ext>
            </a:extLst>
          </p:cNvPr>
          <p:cNvCxnSpPr>
            <a:cxnSpLocks/>
          </p:cNvCxnSpPr>
          <p:nvPr/>
        </p:nvCxnSpPr>
        <p:spPr>
          <a:xfrm flipV="1">
            <a:off x="9644063" y="4248150"/>
            <a:ext cx="691421" cy="197645"/>
          </a:xfrm>
          <a:prstGeom prst="bentConnector3">
            <a:avLst>
              <a:gd name="adj1" fmla="val 50000"/>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8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animBg="1"/>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38CEE05-6908-4227-BEAD-D12B9B235E9E}"/>
              </a:ext>
            </a:extLst>
          </p:cNvPr>
          <p:cNvSpPr>
            <a:spLocks noGrp="1"/>
          </p:cNvSpPr>
          <p:nvPr>
            <p:ph type="title"/>
          </p:nvPr>
        </p:nvSpPr>
        <p:spPr/>
        <p:txBody>
          <a:bodyPr/>
          <a:lstStyle/>
          <a:p>
            <a:r>
              <a:rPr lang="en-US" dirty="0"/>
              <a:t>Preconditions (= same for ROP)</a:t>
            </a:r>
          </a:p>
        </p:txBody>
      </p:sp>
      <p:sp>
        <p:nvSpPr>
          <p:cNvPr id="11" name="Content Placeholder 10">
            <a:extLst>
              <a:ext uri="{FF2B5EF4-FFF2-40B4-BE49-F238E27FC236}">
                <a16:creationId xmlns:a16="http://schemas.microsoft.com/office/drawing/2014/main" id="{6F849861-F0D9-4A43-BDF2-E92E0ED24ED0}"/>
              </a:ext>
            </a:extLst>
          </p:cNvPr>
          <p:cNvSpPr>
            <a:spLocks noGrp="1"/>
          </p:cNvSpPr>
          <p:nvPr>
            <p:ph idx="1"/>
          </p:nvPr>
        </p:nvSpPr>
        <p:spPr/>
        <p:txBody>
          <a:bodyPr>
            <a:normAutofit/>
          </a:bodyPr>
          <a:lstStyle/>
          <a:p>
            <a:pPr marL="514350" indent="-514350">
              <a:buFont typeface="+mj-lt"/>
              <a:buAutoNum type="arabicPeriod"/>
            </a:pPr>
            <a:r>
              <a:rPr lang="en-US" dirty="0"/>
              <a:t>Hijack C++ object and it’s existing </a:t>
            </a:r>
            <a:r>
              <a:rPr lang="en-US" dirty="0" err="1"/>
              <a:t>vptr</a:t>
            </a:r>
            <a:r>
              <a:rPr lang="en-US" dirty="0"/>
              <a:t>.</a:t>
            </a:r>
          </a:p>
          <a:p>
            <a:pPr lvl="1"/>
            <a:r>
              <a:rPr lang="en-US" dirty="0"/>
              <a:t>By exploiting a spatial or temporal memory corruption vulnerability</a:t>
            </a:r>
          </a:p>
          <a:p>
            <a:pPr lvl="2"/>
            <a:r>
              <a:rPr lang="en-US" dirty="0"/>
              <a:t>buffer overflow</a:t>
            </a:r>
          </a:p>
          <a:p>
            <a:pPr lvl="2"/>
            <a:r>
              <a:rPr lang="en-US" dirty="0"/>
              <a:t>use-after-free</a:t>
            </a:r>
          </a:p>
          <a:p>
            <a:pPr marL="514350" indent="-514350">
              <a:buFont typeface="+mj-lt"/>
              <a:buAutoNum type="arabicPeriod"/>
            </a:pPr>
            <a:r>
              <a:rPr lang="en-US" dirty="0"/>
              <a:t>Gaining (partial) knowledge on the application’s address space layout.</a:t>
            </a:r>
          </a:p>
        </p:txBody>
      </p:sp>
      <p:sp>
        <p:nvSpPr>
          <p:cNvPr id="7" name="Date Placeholder 6">
            <a:extLst>
              <a:ext uri="{FF2B5EF4-FFF2-40B4-BE49-F238E27FC236}">
                <a16:creationId xmlns:a16="http://schemas.microsoft.com/office/drawing/2014/main" id="{BF8D872D-098F-4BDD-8903-C11E6C7B2B46}"/>
              </a:ext>
            </a:extLst>
          </p:cNvPr>
          <p:cNvSpPr>
            <a:spLocks noGrp="1"/>
          </p:cNvSpPr>
          <p:nvPr>
            <p:ph type="dt" sz="half" idx="10"/>
          </p:nvPr>
        </p:nvSpPr>
        <p:spPr/>
        <p:txBody>
          <a:bodyPr/>
          <a:lstStyle/>
          <a:p>
            <a:r>
              <a:rPr lang="en-US"/>
              <a:t>2018-11-05</a:t>
            </a:r>
          </a:p>
        </p:txBody>
      </p:sp>
      <p:sp>
        <p:nvSpPr>
          <p:cNvPr id="8" name="Footer Placeholder 7">
            <a:extLst>
              <a:ext uri="{FF2B5EF4-FFF2-40B4-BE49-F238E27FC236}">
                <a16:creationId xmlns:a16="http://schemas.microsoft.com/office/drawing/2014/main" id="{08FB52F4-1CBF-4313-B0AF-D60AE8DA7EE6}"/>
              </a:ext>
            </a:extLst>
          </p:cNvPr>
          <p:cNvSpPr>
            <a:spLocks noGrp="1"/>
          </p:cNvSpPr>
          <p:nvPr>
            <p:ph type="ftr" sz="quarter" idx="11"/>
          </p:nvPr>
        </p:nvSpPr>
        <p:spPr/>
        <p:txBody>
          <a:bodyPr/>
          <a:lstStyle/>
          <a:p>
            <a:r>
              <a:rPr lang="en-US"/>
              <a:t>Bauer Sandro</a:t>
            </a:r>
          </a:p>
        </p:txBody>
      </p:sp>
      <p:sp>
        <p:nvSpPr>
          <p:cNvPr id="9" name="Slide Number Placeholder 8">
            <a:extLst>
              <a:ext uri="{FF2B5EF4-FFF2-40B4-BE49-F238E27FC236}">
                <a16:creationId xmlns:a16="http://schemas.microsoft.com/office/drawing/2014/main" id="{6DC4B5DA-72B0-4755-B3C6-35AB2BC5BA61}"/>
              </a:ext>
            </a:extLst>
          </p:cNvPr>
          <p:cNvSpPr>
            <a:spLocks noGrp="1"/>
          </p:cNvSpPr>
          <p:nvPr>
            <p:ph type="sldNum" sz="quarter" idx="12"/>
          </p:nvPr>
        </p:nvSpPr>
        <p:spPr/>
        <p:txBody>
          <a:bodyPr/>
          <a:lstStyle/>
          <a:p>
            <a:fld id="{9B39403A-6636-4F4F-97DD-2FAAF472A277}" type="slidenum">
              <a:rPr lang="en-US" smtClean="0"/>
              <a:t>4</a:t>
            </a:fld>
            <a:endParaRPr lang="en-US"/>
          </a:p>
        </p:txBody>
      </p:sp>
    </p:spTree>
    <p:extLst>
      <p:ext uri="{BB962C8B-B14F-4D97-AF65-F5344CB8AC3E}">
        <p14:creationId xmlns:p14="http://schemas.microsoft.com/office/powerpoint/2010/main" val="3484900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AE6EF-9E30-4814-A13E-6C589EE678A2}"/>
              </a:ext>
            </a:extLst>
          </p:cNvPr>
          <p:cNvSpPr>
            <a:spLocks noGrp="1"/>
          </p:cNvSpPr>
          <p:nvPr>
            <p:ph type="title"/>
          </p:nvPr>
        </p:nvSpPr>
        <p:spPr/>
        <p:txBody>
          <a:bodyPr/>
          <a:lstStyle/>
          <a:p>
            <a:r>
              <a:rPr lang="en-US" dirty="0"/>
              <a:t>Existing code-reuse attacks</a:t>
            </a:r>
          </a:p>
        </p:txBody>
      </p:sp>
      <p:sp>
        <p:nvSpPr>
          <p:cNvPr id="3" name="Content Placeholder 2">
            <a:extLst>
              <a:ext uri="{FF2B5EF4-FFF2-40B4-BE49-F238E27FC236}">
                <a16:creationId xmlns:a16="http://schemas.microsoft.com/office/drawing/2014/main" id="{399FB8E0-4BEC-4217-96C4-8E6E53D4A603}"/>
              </a:ext>
            </a:extLst>
          </p:cNvPr>
          <p:cNvSpPr>
            <a:spLocks noGrp="1"/>
          </p:cNvSpPr>
          <p:nvPr>
            <p:ph idx="1"/>
          </p:nvPr>
        </p:nvSpPr>
        <p:spPr/>
        <p:txBody>
          <a:bodyPr/>
          <a:lstStyle/>
          <a:p>
            <a:pPr marL="514350" indent="-514350">
              <a:buFont typeface="+mj-lt"/>
              <a:buAutoNum type="arabicPeriod"/>
            </a:pPr>
            <a:r>
              <a:rPr lang="en-US" dirty="0"/>
              <a:t>Branch to code locations</a:t>
            </a:r>
          </a:p>
          <a:p>
            <a:pPr marL="514350" indent="-514350">
              <a:buFont typeface="+mj-lt"/>
              <a:buAutoNum type="arabicPeriod"/>
            </a:pPr>
            <a:r>
              <a:rPr lang="en-US" dirty="0"/>
              <a:t>Use ret out of order</a:t>
            </a:r>
          </a:p>
          <a:p>
            <a:pPr marL="514350" indent="-514350">
              <a:buFont typeface="+mj-lt"/>
              <a:buAutoNum type="arabicPeriod"/>
            </a:pPr>
            <a:r>
              <a:rPr lang="en-US" dirty="0"/>
              <a:t>Inject or manipulate existing code pointers</a:t>
            </a:r>
          </a:p>
          <a:p>
            <a:pPr marL="514350" indent="-514350">
              <a:buFont typeface="+mj-lt"/>
              <a:buAutoNum type="arabicPeriod"/>
            </a:pPr>
            <a:r>
              <a:rPr lang="en-US" dirty="0"/>
              <a:t>Execute excessively many indirect branches</a:t>
            </a:r>
          </a:p>
          <a:p>
            <a:pPr marL="514350" indent="-514350">
              <a:buFont typeface="+mj-lt"/>
              <a:buAutoNum type="arabicPeriod"/>
            </a:pPr>
            <a:r>
              <a:rPr lang="en-US" dirty="0"/>
              <a:t>Pivot the stack pointer</a:t>
            </a:r>
          </a:p>
          <a:p>
            <a:pPr marL="514350" indent="-514350">
              <a:buFont typeface="+mj-lt"/>
              <a:buAutoNum type="arabicPeriod"/>
            </a:pPr>
            <a:endParaRPr lang="en-US" dirty="0"/>
          </a:p>
          <a:p>
            <a:pPr marL="0" indent="0">
              <a:buNone/>
            </a:pPr>
            <a:r>
              <a:rPr lang="en-US" dirty="0">
                <a:sym typeface="Wingdings" panose="05000000000000000000" pitchFamily="2" charset="2"/>
              </a:rPr>
              <a:t> Defenses rely on these characteristics</a:t>
            </a:r>
            <a:endParaRPr lang="en-US" dirty="0"/>
          </a:p>
        </p:txBody>
      </p:sp>
      <p:sp>
        <p:nvSpPr>
          <p:cNvPr id="4" name="Date Placeholder 3">
            <a:extLst>
              <a:ext uri="{FF2B5EF4-FFF2-40B4-BE49-F238E27FC236}">
                <a16:creationId xmlns:a16="http://schemas.microsoft.com/office/drawing/2014/main" id="{B09F88E1-F9B7-44B7-A478-F49D62CF7384}"/>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3E7421BF-73F3-46C9-B701-436CA3ADC241}"/>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F1297343-3933-4957-8F9C-43EC0526C8EC}"/>
              </a:ext>
            </a:extLst>
          </p:cNvPr>
          <p:cNvSpPr>
            <a:spLocks noGrp="1"/>
          </p:cNvSpPr>
          <p:nvPr>
            <p:ph type="sldNum" sz="quarter" idx="12"/>
          </p:nvPr>
        </p:nvSpPr>
        <p:spPr/>
        <p:txBody>
          <a:bodyPr/>
          <a:lstStyle/>
          <a:p>
            <a:fld id="{9B39403A-6636-4F4F-97DD-2FAAF472A277}" type="slidenum">
              <a:rPr lang="en-US" smtClean="0"/>
              <a:t>5</a:t>
            </a:fld>
            <a:endParaRPr lang="en-US"/>
          </a:p>
        </p:txBody>
      </p:sp>
    </p:spTree>
    <p:extLst>
      <p:ext uri="{BB962C8B-B14F-4D97-AF65-F5344CB8AC3E}">
        <p14:creationId xmlns:p14="http://schemas.microsoft.com/office/powerpoint/2010/main" val="399551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22518-33F1-4BF9-919A-050E3C62E7A8}"/>
              </a:ext>
            </a:extLst>
          </p:cNvPr>
          <p:cNvSpPr>
            <a:spLocks noGrp="1"/>
          </p:cNvSpPr>
          <p:nvPr>
            <p:ph type="title"/>
          </p:nvPr>
        </p:nvSpPr>
        <p:spPr/>
        <p:txBody>
          <a:bodyPr/>
          <a:lstStyle/>
          <a:p>
            <a:r>
              <a:rPr lang="en-US" dirty="0"/>
              <a:t>Defenses</a:t>
            </a:r>
          </a:p>
        </p:txBody>
      </p:sp>
      <p:graphicFrame>
        <p:nvGraphicFramePr>
          <p:cNvPr id="7" name="Content Placeholder 6">
            <a:extLst>
              <a:ext uri="{FF2B5EF4-FFF2-40B4-BE49-F238E27FC236}">
                <a16:creationId xmlns:a16="http://schemas.microsoft.com/office/drawing/2014/main" id="{7AD10ECD-8E52-4E50-8881-4E88D05D1C4A}"/>
              </a:ext>
            </a:extLst>
          </p:cNvPr>
          <p:cNvGraphicFramePr>
            <a:graphicFrameLocks noGrp="1"/>
          </p:cNvGraphicFramePr>
          <p:nvPr>
            <p:ph idx="1"/>
            <p:extLst>
              <p:ext uri="{D42A27DB-BD31-4B8C-83A1-F6EECF244321}">
                <p14:modId xmlns:p14="http://schemas.microsoft.com/office/powerpoint/2010/main" val="870717803"/>
              </p:ext>
            </p:extLst>
          </p:nvPr>
        </p:nvGraphicFramePr>
        <p:xfrm>
          <a:off x="838200" y="1825625"/>
          <a:ext cx="10515599" cy="3840480"/>
        </p:xfrm>
        <a:graphic>
          <a:graphicData uri="http://schemas.openxmlformats.org/drawingml/2006/table">
            <a:tbl>
              <a:tblPr firstRow="1" bandRow="1">
                <a:tableStyleId>{5940675A-B579-460E-94D1-54222C63F5DA}</a:tableStyleId>
              </a:tblPr>
              <a:tblGrid>
                <a:gridCol w="904875">
                  <a:extLst>
                    <a:ext uri="{9D8B030D-6E8A-4147-A177-3AD203B41FA5}">
                      <a16:colId xmlns:a16="http://schemas.microsoft.com/office/drawing/2014/main" val="3713360217"/>
                    </a:ext>
                  </a:extLst>
                </a:gridCol>
                <a:gridCol w="2402681">
                  <a:extLst>
                    <a:ext uri="{9D8B030D-6E8A-4147-A177-3AD203B41FA5}">
                      <a16:colId xmlns:a16="http://schemas.microsoft.com/office/drawing/2014/main" val="108795396"/>
                    </a:ext>
                  </a:extLst>
                </a:gridCol>
                <a:gridCol w="2402681">
                  <a:extLst>
                    <a:ext uri="{9D8B030D-6E8A-4147-A177-3AD203B41FA5}">
                      <a16:colId xmlns:a16="http://schemas.microsoft.com/office/drawing/2014/main" val="3142906771"/>
                    </a:ext>
                  </a:extLst>
                </a:gridCol>
                <a:gridCol w="2402681">
                  <a:extLst>
                    <a:ext uri="{9D8B030D-6E8A-4147-A177-3AD203B41FA5}">
                      <a16:colId xmlns:a16="http://schemas.microsoft.com/office/drawing/2014/main" val="2395547146"/>
                    </a:ext>
                  </a:extLst>
                </a:gridCol>
                <a:gridCol w="2402681">
                  <a:extLst>
                    <a:ext uri="{9D8B030D-6E8A-4147-A177-3AD203B41FA5}">
                      <a16:colId xmlns:a16="http://schemas.microsoft.com/office/drawing/2014/main" val="2020578548"/>
                    </a:ext>
                  </a:extLst>
                </a:gridCol>
              </a:tblGrid>
              <a:tr h="370840">
                <a:tc>
                  <a:txBody>
                    <a:bodyPr/>
                    <a:lstStyle/>
                    <a:p>
                      <a:endParaRPr lang="en-US" dirty="0"/>
                    </a:p>
                  </a:txBody>
                  <a:tcPr/>
                </a:tc>
                <a:tc>
                  <a:txBody>
                    <a:bodyPr/>
                    <a:lstStyle/>
                    <a:p>
                      <a:r>
                        <a:rPr lang="en-US" dirty="0"/>
                        <a:t>Memory safety</a:t>
                      </a:r>
                    </a:p>
                  </a:txBody>
                  <a:tcPr/>
                </a:tc>
                <a:tc>
                  <a:txBody>
                    <a:bodyPr/>
                    <a:lstStyle/>
                    <a:p>
                      <a:r>
                        <a:rPr lang="en-US" dirty="0"/>
                        <a:t>Control-flow integrity</a:t>
                      </a:r>
                    </a:p>
                  </a:txBody>
                  <a:tcPr/>
                </a:tc>
                <a:tc>
                  <a:txBody>
                    <a:bodyPr/>
                    <a:lstStyle/>
                    <a:p>
                      <a:r>
                        <a:rPr lang="en-US" dirty="0"/>
                        <a:t>Code shuffling, rewriting, hiding</a:t>
                      </a:r>
                    </a:p>
                  </a:txBody>
                  <a:tcPr/>
                </a:tc>
                <a:tc>
                  <a:txBody>
                    <a:bodyPr/>
                    <a:lstStyle/>
                    <a:p>
                      <a:r>
                        <a:rPr lang="en-US" dirty="0"/>
                        <a:t>Heuristics</a:t>
                      </a:r>
                    </a:p>
                  </a:txBody>
                  <a:tcPr/>
                </a:tc>
                <a:extLst>
                  <a:ext uri="{0D108BD9-81ED-4DB2-BD59-A6C34878D82A}">
                    <a16:rowId xmlns:a16="http://schemas.microsoft.com/office/drawing/2014/main" val="1218328266"/>
                  </a:ext>
                </a:extLst>
              </a:tr>
              <a:tr h="370840">
                <a:tc>
                  <a:txBody>
                    <a:bodyPr/>
                    <a:lstStyle/>
                    <a:p>
                      <a:r>
                        <a:rPr lang="en-US" dirty="0"/>
                        <a:t>Binary code</a:t>
                      </a:r>
                    </a:p>
                  </a:txBody>
                  <a:tcPr/>
                </a:tc>
                <a:tc>
                  <a:txBody>
                    <a:bodyPr/>
                    <a:lstStyle/>
                    <a:p>
                      <a:pPr marL="285750" indent="-285750">
                        <a:buFont typeface="Arial" panose="020B0604020202020204" pitchFamily="34" charset="0"/>
                        <a:buChar char="•"/>
                      </a:pPr>
                      <a:r>
                        <a:rPr lang="en-US" dirty="0"/>
                        <a:t>Cling</a:t>
                      </a:r>
                    </a:p>
                  </a:txBody>
                  <a:tcPr/>
                </a:tc>
                <a:tc>
                  <a:txBody>
                    <a:bodyPr/>
                    <a:lstStyle/>
                    <a:p>
                      <a:pPr marL="285750" indent="-285750">
                        <a:buFont typeface="Arial" panose="020B0604020202020204" pitchFamily="34" charset="0"/>
                        <a:buChar char="•"/>
                      </a:pPr>
                      <a:r>
                        <a:rPr lang="en-US" dirty="0"/>
                        <a:t>CFI + shadow call stack</a:t>
                      </a:r>
                    </a:p>
                    <a:p>
                      <a:pPr marL="285750" indent="-285750">
                        <a:buFont typeface="Arial" panose="020B0604020202020204" pitchFamily="34" charset="0"/>
                        <a:buChar char="•"/>
                      </a:pPr>
                      <a:r>
                        <a:rPr lang="en-US" dirty="0"/>
                        <a:t>CCFIR</a:t>
                      </a:r>
                    </a:p>
                    <a:p>
                      <a:pPr marL="285750" indent="-285750">
                        <a:buFont typeface="Arial" panose="020B0604020202020204" pitchFamily="34" charset="0"/>
                        <a:buChar char="•"/>
                      </a:pPr>
                      <a:r>
                        <a:rPr lang="en-US" dirty="0"/>
                        <a:t>O-CFI</a:t>
                      </a:r>
                    </a:p>
                    <a:p>
                      <a:pPr marL="285750" indent="-285750">
                        <a:buFont typeface="Arial" panose="020B0604020202020204" pitchFamily="34" charset="0"/>
                        <a:buChar char="•"/>
                      </a:pPr>
                      <a:r>
                        <a:rPr lang="en-US" dirty="0" err="1"/>
                        <a:t>vfGuard</a:t>
                      </a:r>
                      <a:endParaRPr lang="en-US" dirty="0"/>
                    </a:p>
                    <a:p>
                      <a:pPr marL="285750" indent="-285750">
                        <a:buFont typeface="Arial" panose="020B0604020202020204" pitchFamily="34" charset="0"/>
                        <a:buChar char="•"/>
                      </a:pPr>
                      <a:r>
                        <a:rPr lang="en-US" dirty="0"/>
                        <a:t>T-VIP</a:t>
                      </a:r>
                    </a:p>
                    <a:p>
                      <a:pPr marL="285750" indent="-285750">
                        <a:buFont typeface="Arial" panose="020B0604020202020204" pitchFamily="34" charset="0"/>
                        <a:buChar char="•"/>
                      </a:pPr>
                      <a:r>
                        <a:rPr lang="en-US" dirty="0" err="1"/>
                        <a:t>VTint</a:t>
                      </a:r>
                      <a:endParaRPr lang="en-US" dirty="0"/>
                    </a:p>
                  </a:txBody>
                  <a:tcPr/>
                </a:tc>
                <a:tc>
                  <a:txBody>
                    <a:bodyPr/>
                    <a:lstStyle/>
                    <a:p>
                      <a:pPr marL="285750" indent="-285750">
                        <a:buFont typeface="Arial" panose="020B0604020202020204" pitchFamily="34" charset="0"/>
                        <a:buChar char="•"/>
                      </a:pPr>
                      <a:r>
                        <a:rPr lang="en-US" dirty="0"/>
                        <a:t>STIR</a:t>
                      </a:r>
                    </a:p>
                    <a:p>
                      <a:pPr marL="285750" indent="-285750">
                        <a:buFont typeface="Arial" panose="020B0604020202020204" pitchFamily="34" charset="0"/>
                        <a:buChar char="•"/>
                      </a:pPr>
                      <a:r>
                        <a:rPr lang="en-US" dirty="0"/>
                        <a:t>Smashing The Gadgets</a:t>
                      </a:r>
                    </a:p>
                  </a:txBody>
                  <a:tcPr/>
                </a:tc>
                <a:tc>
                  <a:txBody>
                    <a:bodyPr/>
                    <a:lstStyle/>
                    <a:p>
                      <a:pPr marL="285750" indent="-285750">
                        <a:buFont typeface="Arial" panose="020B0604020202020204" pitchFamily="34" charset="0"/>
                        <a:buChar char="•"/>
                      </a:pPr>
                      <a:r>
                        <a:rPr lang="en-US" dirty="0" err="1"/>
                        <a:t>kBouncer</a:t>
                      </a:r>
                      <a:endParaRPr lang="en-US" dirty="0"/>
                    </a:p>
                    <a:p>
                      <a:pPr marL="285750" indent="-285750">
                        <a:buFont typeface="Arial" panose="020B0604020202020204" pitchFamily="34" charset="0"/>
                        <a:buChar char="•"/>
                      </a:pPr>
                      <a:r>
                        <a:rPr lang="en-US" dirty="0"/>
                        <a:t>EMET</a:t>
                      </a:r>
                    </a:p>
                    <a:p>
                      <a:pPr marL="285750" indent="-285750">
                        <a:buFont typeface="Arial" panose="020B0604020202020204" pitchFamily="34" charset="0"/>
                        <a:buChar char="•"/>
                      </a:pPr>
                      <a:r>
                        <a:rPr lang="en-US" dirty="0" err="1"/>
                        <a:t>ROPecker</a:t>
                      </a:r>
                      <a:endParaRPr lang="en-US" dirty="0"/>
                    </a:p>
                  </a:txBody>
                  <a:tcPr/>
                </a:tc>
                <a:extLst>
                  <a:ext uri="{0D108BD9-81ED-4DB2-BD59-A6C34878D82A}">
                    <a16:rowId xmlns:a16="http://schemas.microsoft.com/office/drawing/2014/main" val="3223429170"/>
                  </a:ext>
                </a:extLst>
              </a:tr>
              <a:tr h="370840">
                <a:tc>
                  <a:txBody>
                    <a:bodyPr/>
                    <a:lstStyle/>
                    <a:p>
                      <a:r>
                        <a:rPr lang="en-US" dirty="0"/>
                        <a:t>Source code</a:t>
                      </a:r>
                    </a:p>
                  </a:txBody>
                  <a:tcPr/>
                </a:tc>
                <a:tc>
                  <a:txBody>
                    <a:bodyPr/>
                    <a:lstStyle/>
                    <a:p>
                      <a:pPr marL="285750" indent="-285750">
                        <a:buFont typeface="Arial" panose="020B0604020202020204" pitchFamily="34" charset="0"/>
                        <a:buChar char="•"/>
                      </a:pPr>
                      <a:r>
                        <a:rPr lang="en-US" dirty="0"/>
                        <a:t>CPI</a:t>
                      </a:r>
                    </a:p>
                    <a:p>
                      <a:pPr marL="285750" indent="-285750">
                        <a:buFont typeface="Arial" panose="020B0604020202020204" pitchFamily="34" charset="0"/>
                        <a:buChar char="•"/>
                      </a:pPr>
                      <a:r>
                        <a:rPr lang="en-US" dirty="0"/>
                        <a:t>CPS</a:t>
                      </a:r>
                    </a:p>
                    <a:p>
                      <a:pPr marL="285750" indent="-285750">
                        <a:buFont typeface="Arial" panose="020B0604020202020204" pitchFamily="34" charset="0"/>
                        <a:buChar char="•"/>
                      </a:pPr>
                      <a:r>
                        <a:rPr lang="en-US" dirty="0" err="1"/>
                        <a:t>SoftBound</a:t>
                      </a:r>
                      <a:endParaRPr lang="en-US" dirty="0"/>
                    </a:p>
                    <a:p>
                      <a:pPr marL="285750" indent="-285750">
                        <a:buFont typeface="Arial" panose="020B0604020202020204" pitchFamily="34" charset="0"/>
                        <a:buChar char="•"/>
                      </a:pPr>
                      <a:r>
                        <a:rPr lang="en-US" dirty="0"/>
                        <a:t>WIT</a:t>
                      </a:r>
                    </a:p>
                  </a:txBody>
                  <a:tcPr/>
                </a:tc>
                <a:tc>
                  <a:txBody>
                    <a:bodyPr/>
                    <a:lstStyle/>
                    <a:p>
                      <a:pPr marL="285750" indent="-285750">
                        <a:buFont typeface="Arial" panose="020B0604020202020204" pitchFamily="34" charset="0"/>
                        <a:buChar char="•"/>
                      </a:pPr>
                      <a:r>
                        <a:rPr lang="en-US" dirty="0"/>
                        <a:t>GCC VTV</a:t>
                      </a:r>
                    </a:p>
                    <a:p>
                      <a:pPr marL="285750" indent="-285750">
                        <a:buFont typeface="Arial" panose="020B0604020202020204" pitchFamily="34" charset="0"/>
                        <a:buChar char="•"/>
                      </a:pPr>
                      <a:r>
                        <a:rPr lang="en-US" dirty="0"/>
                        <a:t>LLVM IFCC</a:t>
                      </a:r>
                    </a:p>
                    <a:p>
                      <a:pPr marL="285750" indent="-285750">
                        <a:buFont typeface="Arial" panose="020B0604020202020204" pitchFamily="34" charset="0"/>
                        <a:buChar char="•"/>
                      </a:pPr>
                      <a:r>
                        <a:rPr lang="en-US" dirty="0" err="1"/>
                        <a:t>SafeDispatch</a:t>
                      </a:r>
                      <a:endParaRPr lang="en-US" dirty="0"/>
                    </a:p>
                    <a:p>
                      <a:pPr marL="285750" indent="-285750">
                        <a:buFont typeface="Arial" panose="020B0604020202020204" pitchFamily="34" charset="0"/>
                        <a:buChar char="•"/>
                      </a:pPr>
                      <a:r>
                        <a:rPr lang="en-US" dirty="0"/>
                        <a:t>Windows CFG</a:t>
                      </a:r>
                    </a:p>
                  </a:txBody>
                  <a:tcPr/>
                </a:tc>
                <a:tc>
                  <a:txBody>
                    <a:bodyPr/>
                    <a:lstStyle/>
                    <a:p>
                      <a:pPr marL="285750" indent="-285750">
                        <a:buFont typeface="Arial" panose="020B0604020202020204" pitchFamily="34" charset="0"/>
                        <a:buChar char="•"/>
                      </a:pPr>
                      <a:r>
                        <a:rPr lang="en-US" dirty="0"/>
                        <a:t>G-Free</a:t>
                      </a:r>
                    </a:p>
                    <a:p>
                      <a:pPr marL="285750" indent="-285750">
                        <a:buFont typeface="Arial" panose="020B0604020202020204" pitchFamily="34" charset="0"/>
                        <a:buChar char="•"/>
                      </a:pPr>
                      <a:r>
                        <a:rPr lang="en-US" dirty="0" err="1"/>
                        <a:t>XnR</a:t>
                      </a:r>
                      <a:endParaRPr lang="en-US" dirty="0"/>
                    </a:p>
                    <a:p>
                      <a:pPr marL="285750" indent="-285750">
                        <a:buFont typeface="Arial" panose="020B0604020202020204" pitchFamily="34" charset="0"/>
                        <a:buChar char="•"/>
                      </a:pPr>
                      <a:r>
                        <a:rPr lang="en-US" dirty="0" err="1"/>
                        <a:t>Readactor</a:t>
                      </a:r>
                      <a:endParaRPr lang="en-US" dirty="0"/>
                    </a:p>
                  </a:txBody>
                  <a:tcPr/>
                </a:tc>
                <a:tc>
                  <a:txBody>
                    <a:bodyPr/>
                    <a:lstStyle/>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441393061"/>
                  </a:ext>
                </a:extLst>
              </a:tr>
            </a:tbl>
          </a:graphicData>
        </a:graphic>
      </p:graphicFrame>
      <p:sp>
        <p:nvSpPr>
          <p:cNvPr id="4" name="Date Placeholder 3">
            <a:extLst>
              <a:ext uri="{FF2B5EF4-FFF2-40B4-BE49-F238E27FC236}">
                <a16:creationId xmlns:a16="http://schemas.microsoft.com/office/drawing/2014/main" id="{194EF360-FC2F-4990-97A4-43AF3B20E354}"/>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94A300A4-CD93-490A-B541-C535A6027729}"/>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717E378E-46FD-4FD4-958C-FB7B2D6DB3C3}"/>
              </a:ext>
            </a:extLst>
          </p:cNvPr>
          <p:cNvSpPr>
            <a:spLocks noGrp="1"/>
          </p:cNvSpPr>
          <p:nvPr>
            <p:ph type="sldNum" sz="quarter" idx="12"/>
          </p:nvPr>
        </p:nvSpPr>
        <p:spPr/>
        <p:txBody>
          <a:bodyPr/>
          <a:lstStyle/>
          <a:p>
            <a:fld id="{9B39403A-6636-4F4F-97DD-2FAAF472A277}" type="slidenum">
              <a:rPr lang="en-US" smtClean="0"/>
              <a:t>6</a:t>
            </a:fld>
            <a:endParaRPr lang="en-US"/>
          </a:p>
        </p:txBody>
      </p:sp>
    </p:spTree>
    <p:extLst>
      <p:ext uri="{BB962C8B-B14F-4D97-AF65-F5344CB8AC3E}">
        <p14:creationId xmlns:p14="http://schemas.microsoft.com/office/powerpoint/2010/main" val="3790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C05A2-1224-4B27-925A-2EF179CEE4B2}"/>
              </a:ext>
            </a:extLst>
          </p:cNvPr>
          <p:cNvSpPr>
            <a:spLocks noGrp="1"/>
          </p:cNvSpPr>
          <p:nvPr>
            <p:ph type="title"/>
          </p:nvPr>
        </p:nvSpPr>
        <p:spPr/>
        <p:txBody>
          <a:bodyPr>
            <a:normAutofit/>
          </a:bodyPr>
          <a:lstStyle/>
          <a:p>
            <a:r>
              <a:rPr lang="en-US" dirty="0"/>
              <a:t>What is COOP?</a:t>
            </a:r>
          </a:p>
        </p:txBody>
      </p:sp>
      <p:sp>
        <p:nvSpPr>
          <p:cNvPr id="3" name="Content Placeholder 2">
            <a:extLst>
              <a:ext uri="{FF2B5EF4-FFF2-40B4-BE49-F238E27FC236}">
                <a16:creationId xmlns:a16="http://schemas.microsoft.com/office/drawing/2014/main" id="{F30BA668-6534-4A38-9647-536C33472C63}"/>
              </a:ext>
            </a:extLst>
          </p:cNvPr>
          <p:cNvSpPr>
            <a:spLocks noGrp="1"/>
          </p:cNvSpPr>
          <p:nvPr>
            <p:ph idx="1"/>
          </p:nvPr>
        </p:nvSpPr>
        <p:spPr/>
        <p:txBody>
          <a:bodyPr/>
          <a:lstStyle/>
          <a:p>
            <a:r>
              <a:rPr lang="en-US" dirty="0"/>
              <a:t>2015 presented novel code reuse attack against applications developed in C++</a:t>
            </a:r>
          </a:p>
          <a:p>
            <a:r>
              <a:rPr lang="en-US" dirty="0"/>
              <a:t>Exclusively relies on C++ virtual functions</a:t>
            </a:r>
          </a:p>
          <a:p>
            <a:r>
              <a:rPr lang="en-US" dirty="0"/>
              <a:t>Execute malicious program by only invoking chains of existing C++ virtual functions (using different </a:t>
            </a:r>
            <a:r>
              <a:rPr lang="en-US" dirty="0" err="1"/>
              <a:t>vTables</a:t>
            </a:r>
            <a:r>
              <a:rPr lang="en-US" dirty="0"/>
              <a:t>)</a:t>
            </a:r>
          </a:p>
          <a:p>
            <a:r>
              <a:rPr lang="en-US" dirty="0"/>
              <a:t>Turing complete</a:t>
            </a:r>
          </a:p>
          <a:p>
            <a:endParaRPr lang="en-US" dirty="0"/>
          </a:p>
        </p:txBody>
      </p:sp>
      <p:sp>
        <p:nvSpPr>
          <p:cNvPr id="4" name="Date Placeholder 3">
            <a:extLst>
              <a:ext uri="{FF2B5EF4-FFF2-40B4-BE49-F238E27FC236}">
                <a16:creationId xmlns:a16="http://schemas.microsoft.com/office/drawing/2014/main" id="{7418F267-DB7F-41AA-9C3D-C456DE548FA3}"/>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621D24F0-A8AE-4BE4-A20A-A7BD4A76BFD7}"/>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F4970395-3EF9-4173-81C5-089F325A9069}"/>
              </a:ext>
            </a:extLst>
          </p:cNvPr>
          <p:cNvSpPr>
            <a:spLocks noGrp="1"/>
          </p:cNvSpPr>
          <p:nvPr>
            <p:ph type="sldNum" sz="quarter" idx="12"/>
          </p:nvPr>
        </p:nvSpPr>
        <p:spPr/>
        <p:txBody>
          <a:bodyPr/>
          <a:lstStyle/>
          <a:p>
            <a:fld id="{9B39403A-6636-4F4F-97DD-2FAAF472A277}" type="slidenum">
              <a:rPr lang="en-US" smtClean="0"/>
              <a:t>7</a:t>
            </a:fld>
            <a:endParaRPr lang="en-US"/>
          </a:p>
        </p:txBody>
      </p:sp>
    </p:spTree>
    <p:extLst>
      <p:ext uri="{BB962C8B-B14F-4D97-AF65-F5344CB8AC3E}">
        <p14:creationId xmlns:p14="http://schemas.microsoft.com/office/powerpoint/2010/main" val="1780321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8871-D7DE-4143-9B4F-E3F7AAC8439C}"/>
              </a:ext>
            </a:extLst>
          </p:cNvPr>
          <p:cNvSpPr>
            <a:spLocks noGrp="1"/>
          </p:cNvSpPr>
          <p:nvPr>
            <p:ph type="title"/>
          </p:nvPr>
        </p:nvSpPr>
        <p:spPr/>
        <p:txBody>
          <a:bodyPr/>
          <a:lstStyle/>
          <a:p>
            <a:r>
              <a:rPr lang="en-US" dirty="0"/>
              <a:t>Counterfeit Objects</a:t>
            </a:r>
          </a:p>
        </p:txBody>
      </p:sp>
      <p:sp>
        <p:nvSpPr>
          <p:cNvPr id="3" name="Content Placeholder 2">
            <a:extLst>
              <a:ext uri="{FF2B5EF4-FFF2-40B4-BE49-F238E27FC236}">
                <a16:creationId xmlns:a16="http://schemas.microsoft.com/office/drawing/2014/main" id="{9EFAE0DC-2EB2-4A95-889D-F8AB760476DE}"/>
              </a:ext>
            </a:extLst>
          </p:cNvPr>
          <p:cNvSpPr>
            <a:spLocks noGrp="1"/>
          </p:cNvSpPr>
          <p:nvPr>
            <p:ph idx="1"/>
          </p:nvPr>
        </p:nvSpPr>
        <p:spPr/>
        <p:txBody>
          <a:bodyPr>
            <a:normAutofit/>
          </a:bodyPr>
          <a:lstStyle/>
          <a:p>
            <a:r>
              <a:rPr lang="en-US" dirty="0"/>
              <a:t>Injected by the attacker.</a:t>
            </a:r>
          </a:p>
          <a:p>
            <a:r>
              <a:rPr lang="en-US" dirty="0"/>
              <a:t>Payload carries counterfeit C++ objects and possibly additional data.</a:t>
            </a:r>
          </a:p>
          <a:p>
            <a:r>
              <a:rPr lang="en-US" dirty="0"/>
              <a:t>ROP: Payload carries fake return addresses and additional data.</a:t>
            </a:r>
          </a:p>
          <a:p>
            <a:pPr marL="457200" lvl="1" indent="0">
              <a:buNone/>
            </a:pPr>
            <a:r>
              <a:rPr lang="en-US" dirty="0">
                <a:sym typeface="Wingdings" panose="05000000000000000000" pitchFamily="2" charset="2"/>
              </a:rPr>
              <a:t> </a:t>
            </a:r>
            <a:r>
              <a:rPr lang="en-US" dirty="0"/>
              <a:t>Attacker injects counterfeit stack.</a:t>
            </a:r>
          </a:p>
          <a:p>
            <a:r>
              <a:rPr lang="en-US" dirty="0"/>
              <a:t>Both: Payload typically written as one coherent chunk to single attacker-controlled memory location.</a:t>
            </a:r>
          </a:p>
        </p:txBody>
      </p:sp>
      <p:sp>
        <p:nvSpPr>
          <p:cNvPr id="4" name="Date Placeholder 3">
            <a:extLst>
              <a:ext uri="{FF2B5EF4-FFF2-40B4-BE49-F238E27FC236}">
                <a16:creationId xmlns:a16="http://schemas.microsoft.com/office/drawing/2014/main" id="{63ED127A-F79E-40A3-BDC5-11C5C999602C}"/>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E9F3A0B8-F0BF-4307-9377-E069FB34869A}"/>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E45A4CE2-1CFB-409F-8849-5AAB328FAD39}"/>
              </a:ext>
            </a:extLst>
          </p:cNvPr>
          <p:cNvSpPr>
            <a:spLocks noGrp="1"/>
          </p:cNvSpPr>
          <p:nvPr>
            <p:ph type="sldNum" sz="quarter" idx="12"/>
          </p:nvPr>
        </p:nvSpPr>
        <p:spPr/>
        <p:txBody>
          <a:bodyPr/>
          <a:lstStyle/>
          <a:p>
            <a:fld id="{9B39403A-6636-4F4F-97DD-2FAAF472A277}" type="slidenum">
              <a:rPr lang="en-US" smtClean="0"/>
              <a:t>8</a:t>
            </a:fld>
            <a:endParaRPr lang="en-US"/>
          </a:p>
        </p:txBody>
      </p:sp>
    </p:spTree>
    <p:extLst>
      <p:ext uri="{BB962C8B-B14F-4D97-AF65-F5344CB8AC3E}">
        <p14:creationId xmlns:p14="http://schemas.microsoft.com/office/powerpoint/2010/main" val="4125471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6CA71-0BE8-418D-8D40-C2BC0B1FAB37}"/>
              </a:ext>
            </a:extLst>
          </p:cNvPr>
          <p:cNvSpPr>
            <a:spLocks noGrp="1"/>
          </p:cNvSpPr>
          <p:nvPr>
            <p:ph type="title"/>
          </p:nvPr>
        </p:nvSpPr>
        <p:spPr/>
        <p:txBody>
          <a:bodyPr/>
          <a:lstStyle/>
          <a:p>
            <a:r>
              <a:rPr lang="en-US" dirty="0" err="1"/>
              <a:t>vfgadgets</a:t>
            </a:r>
            <a:r>
              <a:rPr lang="en-US" dirty="0"/>
              <a:t> (virtual function gadgets)</a:t>
            </a:r>
          </a:p>
        </p:txBody>
      </p:sp>
      <p:sp>
        <p:nvSpPr>
          <p:cNvPr id="3" name="Content Placeholder 2">
            <a:extLst>
              <a:ext uri="{FF2B5EF4-FFF2-40B4-BE49-F238E27FC236}">
                <a16:creationId xmlns:a16="http://schemas.microsoft.com/office/drawing/2014/main" id="{66A92F40-1620-4EE6-805D-6AC1CD7B13EB}"/>
              </a:ext>
            </a:extLst>
          </p:cNvPr>
          <p:cNvSpPr>
            <a:spLocks noGrp="1"/>
          </p:cNvSpPr>
          <p:nvPr>
            <p:ph idx="1"/>
          </p:nvPr>
        </p:nvSpPr>
        <p:spPr/>
        <p:txBody>
          <a:bodyPr>
            <a:normAutofit/>
          </a:bodyPr>
          <a:lstStyle/>
          <a:p>
            <a:r>
              <a:rPr lang="en-US" sz="2400" dirty="0"/>
              <a:t>Identification through source code analysis or reverse engineering of binary code.</a:t>
            </a:r>
          </a:p>
          <a:p>
            <a:r>
              <a:rPr lang="en-US" sz="2400" dirty="0"/>
              <a:t>Determine actual object layout of a </a:t>
            </a:r>
            <a:r>
              <a:rPr lang="en-US" sz="2400" dirty="0" err="1"/>
              <a:t>vfgadget’s</a:t>
            </a:r>
            <a:r>
              <a:rPr lang="en-US" sz="2400" dirty="0"/>
              <a:t> class on binary level (compiler may remove or pad certain fields).</a:t>
            </a:r>
          </a:p>
        </p:txBody>
      </p:sp>
      <p:sp>
        <p:nvSpPr>
          <p:cNvPr id="4" name="Date Placeholder 3">
            <a:extLst>
              <a:ext uri="{FF2B5EF4-FFF2-40B4-BE49-F238E27FC236}">
                <a16:creationId xmlns:a16="http://schemas.microsoft.com/office/drawing/2014/main" id="{6A5B8DC1-F50F-4127-8F3E-CCC4AD7754DB}"/>
              </a:ext>
            </a:extLst>
          </p:cNvPr>
          <p:cNvSpPr>
            <a:spLocks noGrp="1"/>
          </p:cNvSpPr>
          <p:nvPr>
            <p:ph type="dt" sz="half" idx="10"/>
          </p:nvPr>
        </p:nvSpPr>
        <p:spPr/>
        <p:txBody>
          <a:bodyPr/>
          <a:lstStyle/>
          <a:p>
            <a:r>
              <a:rPr lang="en-US"/>
              <a:t>2018-11-05</a:t>
            </a:r>
          </a:p>
        </p:txBody>
      </p:sp>
      <p:sp>
        <p:nvSpPr>
          <p:cNvPr id="5" name="Footer Placeholder 4">
            <a:extLst>
              <a:ext uri="{FF2B5EF4-FFF2-40B4-BE49-F238E27FC236}">
                <a16:creationId xmlns:a16="http://schemas.microsoft.com/office/drawing/2014/main" id="{94A18F40-5845-4368-ABF6-7314845FF16B}"/>
              </a:ext>
            </a:extLst>
          </p:cNvPr>
          <p:cNvSpPr>
            <a:spLocks noGrp="1"/>
          </p:cNvSpPr>
          <p:nvPr>
            <p:ph type="ftr" sz="quarter" idx="11"/>
          </p:nvPr>
        </p:nvSpPr>
        <p:spPr/>
        <p:txBody>
          <a:bodyPr/>
          <a:lstStyle/>
          <a:p>
            <a:r>
              <a:rPr lang="en-US"/>
              <a:t>Bauer Sandro</a:t>
            </a:r>
          </a:p>
        </p:txBody>
      </p:sp>
      <p:sp>
        <p:nvSpPr>
          <p:cNvPr id="6" name="Slide Number Placeholder 5">
            <a:extLst>
              <a:ext uri="{FF2B5EF4-FFF2-40B4-BE49-F238E27FC236}">
                <a16:creationId xmlns:a16="http://schemas.microsoft.com/office/drawing/2014/main" id="{0BE96FF2-6231-4917-BC65-57C45AFF093B}"/>
              </a:ext>
            </a:extLst>
          </p:cNvPr>
          <p:cNvSpPr>
            <a:spLocks noGrp="1"/>
          </p:cNvSpPr>
          <p:nvPr>
            <p:ph type="sldNum" sz="quarter" idx="12"/>
          </p:nvPr>
        </p:nvSpPr>
        <p:spPr/>
        <p:txBody>
          <a:bodyPr/>
          <a:lstStyle/>
          <a:p>
            <a:fld id="{9B39403A-6636-4F4F-97DD-2FAAF472A277}" type="slidenum">
              <a:rPr lang="en-US" smtClean="0"/>
              <a:t>9</a:t>
            </a:fld>
            <a:endParaRPr lang="en-US"/>
          </a:p>
        </p:txBody>
      </p:sp>
      <p:graphicFrame>
        <p:nvGraphicFramePr>
          <p:cNvPr id="7" name="Table 6">
            <a:extLst>
              <a:ext uri="{FF2B5EF4-FFF2-40B4-BE49-F238E27FC236}">
                <a16:creationId xmlns:a16="http://schemas.microsoft.com/office/drawing/2014/main" id="{68D513E3-F8D1-4D45-8EFE-C2A68D34EF96}"/>
              </a:ext>
            </a:extLst>
          </p:cNvPr>
          <p:cNvGraphicFramePr>
            <a:graphicFrameLocks noGrp="1"/>
          </p:cNvGraphicFramePr>
          <p:nvPr>
            <p:extLst>
              <p:ext uri="{D42A27DB-BD31-4B8C-83A1-F6EECF244321}">
                <p14:modId xmlns:p14="http://schemas.microsoft.com/office/powerpoint/2010/main" val="2604716980"/>
              </p:ext>
            </p:extLst>
          </p:nvPr>
        </p:nvGraphicFramePr>
        <p:xfrm>
          <a:off x="838200" y="3318196"/>
          <a:ext cx="10305142" cy="3017520"/>
        </p:xfrm>
        <a:graphic>
          <a:graphicData uri="http://schemas.openxmlformats.org/drawingml/2006/table">
            <a:tbl>
              <a:tblPr firstRow="1" bandRow="1">
                <a:tableStyleId>{2D5ABB26-0587-4C30-8999-92F81FD0307C}</a:tableStyleId>
              </a:tblPr>
              <a:tblGrid>
                <a:gridCol w="1618342">
                  <a:extLst>
                    <a:ext uri="{9D8B030D-6E8A-4147-A177-3AD203B41FA5}">
                      <a16:colId xmlns:a16="http://schemas.microsoft.com/office/drawing/2014/main" val="3746102570"/>
                    </a:ext>
                  </a:extLst>
                </a:gridCol>
                <a:gridCol w="8686800">
                  <a:extLst>
                    <a:ext uri="{9D8B030D-6E8A-4147-A177-3AD203B41FA5}">
                      <a16:colId xmlns:a16="http://schemas.microsoft.com/office/drawing/2014/main" val="3533344554"/>
                    </a:ext>
                  </a:extLst>
                </a:gridCol>
              </a:tblGrid>
              <a:tr h="0">
                <a:tc>
                  <a:txBody>
                    <a:bodyPr/>
                    <a:lstStyle/>
                    <a:p>
                      <a:r>
                        <a:rPr lang="en-US" sz="1200" b="1" i="0" u="none" strike="noStrike" kern="1200" baseline="0" dirty="0" err="1">
                          <a:solidFill>
                            <a:schemeClr val="tx1"/>
                          </a:solidFill>
                          <a:latin typeface="+mn-lt"/>
                          <a:ea typeface="+mn-ea"/>
                          <a:cs typeface="+mn-cs"/>
                        </a:rPr>
                        <a:t>vfgadget</a:t>
                      </a:r>
                      <a:r>
                        <a:rPr lang="en-US" sz="1200" b="1" i="0" u="none" strike="noStrike" kern="1200" baseline="0" dirty="0">
                          <a:solidFill>
                            <a:schemeClr val="tx1"/>
                          </a:solidFill>
                          <a:latin typeface="+mn-lt"/>
                          <a:ea typeface="+mn-ea"/>
                          <a:cs typeface="+mn-cs"/>
                        </a:rPr>
                        <a:t> type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b="1" i="0" u="none" strike="noStrike" kern="1200" baseline="0" dirty="0">
                          <a:solidFill>
                            <a:schemeClr val="tx1"/>
                          </a:solidFill>
                          <a:latin typeface="+mn-lt"/>
                          <a:ea typeface="+mn-ea"/>
                          <a:cs typeface="+mn-cs"/>
                        </a:rPr>
                        <a:t>Purpose</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2648841"/>
                  </a:ext>
                </a:extLst>
              </a:tr>
              <a:tr h="0">
                <a:tc>
                  <a:txBody>
                    <a:bodyPr/>
                    <a:lstStyle/>
                    <a:p>
                      <a:r>
                        <a:rPr lang="en-US" sz="1200" b="1" i="0" u="none" strike="noStrike" kern="1200" baseline="0" dirty="0">
                          <a:solidFill>
                            <a:schemeClr val="tx1"/>
                          </a:solidFill>
                          <a:latin typeface="+mn-lt"/>
                          <a:ea typeface="+mn-ea"/>
                          <a:cs typeface="+mn-cs"/>
                        </a:rPr>
                        <a:t>ML-G</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The main loop; iterate over container of pointers to counterfeit object and invoke a virtual function on each such object.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9784336"/>
                  </a:ext>
                </a:extLst>
              </a:tr>
              <a:tr h="0">
                <a:tc>
                  <a:txBody>
                    <a:bodyPr/>
                    <a:lstStyle/>
                    <a:p>
                      <a:r>
                        <a:rPr lang="en-US" sz="1200" b="1" i="0" u="none" strike="noStrike" kern="1200" baseline="0" dirty="0">
                          <a:solidFill>
                            <a:schemeClr val="tx1"/>
                          </a:solidFill>
                          <a:latin typeface="+mn-lt"/>
                          <a:ea typeface="+mn-ea"/>
                          <a:cs typeface="+mn-cs"/>
                        </a:rPr>
                        <a:t>ARITH-G</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Perform arithmetic or logical operation.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0662976"/>
                  </a:ext>
                </a:extLst>
              </a:tr>
              <a:tr h="0">
                <a:tc>
                  <a:txBody>
                    <a:bodyPr/>
                    <a:lstStyle/>
                    <a:p>
                      <a:r>
                        <a:rPr lang="en-US" sz="1200" b="1" i="0" u="none" strike="noStrike" kern="1200" baseline="0" dirty="0">
                          <a:solidFill>
                            <a:schemeClr val="tx1"/>
                          </a:solidFill>
                          <a:latin typeface="+mn-lt"/>
                          <a:ea typeface="+mn-ea"/>
                          <a:cs typeface="+mn-cs"/>
                        </a:rPr>
                        <a:t>W-G</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Write to chosen address.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369376"/>
                  </a:ext>
                </a:extLst>
              </a:tr>
              <a:tr h="0">
                <a:tc>
                  <a:txBody>
                    <a:bodyPr/>
                    <a:lstStyle/>
                    <a:p>
                      <a:r>
                        <a:rPr lang="en-US" sz="1200" b="0" i="0" u="none" strike="noStrike" kern="1200" baseline="0" dirty="0">
                          <a:solidFill>
                            <a:schemeClr val="tx1"/>
                          </a:solidFill>
                          <a:latin typeface="+mn-lt"/>
                          <a:ea typeface="+mn-ea"/>
                          <a:cs typeface="+mn-cs"/>
                        </a:rPr>
                        <a:t>R-G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Read from chosen address.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5601950"/>
                  </a:ext>
                </a:extLst>
              </a:tr>
              <a:tr h="0">
                <a:tc>
                  <a:txBody>
                    <a:bodyPr/>
                    <a:lstStyle/>
                    <a:p>
                      <a:r>
                        <a:rPr lang="en-US" sz="1200" b="0" i="0" u="none" strike="noStrike" kern="1200" baseline="0" dirty="0">
                          <a:solidFill>
                            <a:schemeClr val="tx1"/>
                          </a:solidFill>
                          <a:latin typeface="+mn-lt"/>
                          <a:ea typeface="+mn-ea"/>
                          <a:cs typeface="+mn-cs"/>
                        </a:rPr>
                        <a:t>INV-G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Invoke C-style function pointer.</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2279709"/>
                  </a:ext>
                </a:extLst>
              </a:tr>
              <a:tr h="0">
                <a:tc>
                  <a:txBody>
                    <a:bodyPr/>
                    <a:lstStyle/>
                    <a:p>
                      <a:r>
                        <a:rPr lang="en-US" sz="1200" b="0" i="0" u="none" strike="noStrike" kern="1200" baseline="0" dirty="0">
                          <a:solidFill>
                            <a:schemeClr val="tx1"/>
                          </a:solidFill>
                          <a:latin typeface="+mn-lt"/>
                          <a:ea typeface="+mn-ea"/>
                          <a:cs typeface="+mn-cs"/>
                        </a:rPr>
                        <a:t>W-COND-G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Conditionally write to chosen address. Used to implement conditional branching.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4125236"/>
                  </a:ext>
                </a:extLst>
              </a:tr>
              <a:tr h="0">
                <a:tc>
                  <a:txBody>
                    <a:bodyPr/>
                    <a:lstStyle/>
                    <a:p>
                      <a:r>
                        <a:rPr lang="en-US" sz="1200" b="1" i="0" u="none" strike="noStrike" kern="1200" baseline="0" dirty="0">
                          <a:solidFill>
                            <a:schemeClr val="tx1"/>
                          </a:solidFill>
                          <a:latin typeface="+mn-lt"/>
                          <a:ea typeface="+mn-ea"/>
                          <a:cs typeface="+mn-cs"/>
                        </a:rPr>
                        <a:t>ML-ARG-G</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Execute </a:t>
                      </a:r>
                      <a:r>
                        <a:rPr lang="en-US" sz="1200" b="0" i="0" u="none" strike="noStrike" kern="1200" baseline="0" dirty="0" err="1">
                          <a:solidFill>
                            <a:schemeClr val="tx1"/>
                          </a:solidFill>
                          <a:latin typeface="+mn-lt"/>
                          <a:ea typeface="+mn-ea"/>
                          <a:cs typeface="+mn-cs"/>
                        </a:rPr>
                        <a:t>vfgadgets</a:t>
                      </a:r>
                      <a:r>
                        <a:rPr lang="en-US" sz="1200" b="0" i="0" u="none" strike="noStrike" kern="1200" baseline="0" dirty="0">
                          <a:solidFill>
                            <a:schemeClr val="tx1"/>
                          </a:solidFill>
                          <a:latin typeface="+mn-lt"/>
                          <a:ea typeface="+mn-ea"/>
                          <a:cs typeface="+mn-cs"/>
                        </a:rPr>
                        <a:t> in a loop and pass a field of the initial object to each as argument.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2583332"/>
                  </a:ext>
                </a:extLst>
              </a:tr>
              <a:tr h="0">
                <a:tc>
                  <a:txBody>
                    <a:bodyPr/>
                    <a:lstStyle/>
                    <a:p>
                      <a:r>
                        <a:rPr lang="en-US" sz="1200" b="1" i="0" u="none" strike="noStrike" kern="1200" baseline="0" dirty="0">
                          <a:solidFill>
                            <a:schemeClr val="tx1"/>
                          </a:solidFill>
                          <a:latin typeface="+mn-lt"/>
                          <a:ea typeface="+mn-ea"/>
                          <a:cs typeface="+mn-cs"/>
                        </a:rPr>
                        <a:t>W-SA-G</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Write to address pointed to by first argument. Used to write to scratch area.</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107593"/>
                  </a:ext>
                </a:extLst>
              </a:tr>
              <a:tr h="0">
                <a:tc>
                  <a:txBody>
                    <a:bodyPr/>
                    <a:lstStyle/>
                    <a:p>
                      <a:r>
                        <a:rPr lang="en-US" sz="1200" b="0" i="0" u="none" strike="noStrike" kern="1200" baseline="0" dirty="0">
                          <a:solidFill>
                            <a:schemeClr val="tx1"/>
                          </a:solidFill>
                          <a:latin typeface="+mn-lt"/>
                          <a:ea typeface="+mn-ea"/>
                          <a:cs typeface="+mn-cs"/>
                        </a:rPr>
                        <a:t>MOVE-SP-G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Decrease/increase stack pointer.</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1482335"/>
                  </a:ext>
                </a:extLst>
              </a:tr>
              <a:tr h="0">
                <a:tc>
                  <a:txBody>
                    <a:bodyPr/>
                    <a:lstStyle/>
                    <a:p>
                      <a:r>
                        <a:rPr lang="en-US" sz="1200" b="1" i="0" u="none" strike="noStrike" kern="1200" baseline="0" dirty="0">
                          <a:solidFill>
                            <a:schemeClr val="tx1"/>
                          </a:solidFill>
                          <a:latin typeface="+mn-lt"/>
                          <a:ea typeface="+mn-ea"/>
                          <a:cs typeface="+mn-cs"/>
                        </a:rPr>
                        <a:t>LOAD-R64-G</a:t>
                      </a: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i="0" u="none" strike="noStrike" kern="1200" baseline="0" dirty="0">
                          <a:solidFill>
                            <a:schemeClr val="tx1"/>
                          </a:solidFill>
                          <a:latin typeface="+mn-lt"/>
                          <a:ea typeface="+mn-ea"/>
                          <a:cs typeface="+mn-cs"/>
                        </a:rPr>
                        <a:t>Load argument register </a:t>
                      </a:r>
                      <a:r>
                        <a:rPr lang="en-US" sz="1200" b="0" i="0" u="none" strike="noStrike" kern="1200" baseline="0" dirty="0" err="1">
                          <a:solidFill>
                            <a:schemeClr val="tx1"/>
                          </a:solidFill>
                          <a:latin typeface="+mn-lt"/>
                          <a:ea typeface="+mn-ea"/>
                          <a:cs typeface="+mn-cs"/>
                        </a:rPr>
                        <a:t>rdx</a:t>
                      </a:r>
                      <a:r>
                        <a:rPr lang="en-US" sz="1200" b="0" i="0" u="none" strike="noStrike" kern="1200" baseline="0" dirty="0">
                          <a:solidFill>
                            <a:schemeClr val="tx1"/>
                          </a:solidFill>
                          <a:latin typeface="+mn-lt"/>
                          <a:ea typeface="+mn-ea"/>
                          <a:cs typeface="+mn-cs"/>
                        </a:rPr>
                        <a:t>, r8, or r9 with value (x64 only).</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8422659"/>
                  </a:ext>
                </a:extLst>
              </a:tr>
            </a:tbl>
          </a:graphicData>
        </a:graphic>
      </p:graphicFrame>
    </p:spTree>
    <p:extLst>
      <p:ext uri="{BB962C8B-B14F-4D97-AF65-F5344CB8AC3E}">
        <p14:creationId xmlns:p14="http://schemas.microsoft.com/office/powerpoint/2010/main" val="127114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3547</Words>
  <Application>Microsoft Office PowerPoint</Application>
  <PresentationFormat>Widescreen</PresentationFormat>
  <Paragraphs>703</Paragraphs>
  <Slides>28</Slides>
  <Notes>19</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Consolas</vt:lpstr>
      <vt:lpstr>Wingdings</vt:lpstr>
      <vt:lpstr>Office Theme</vt:lpstr>
      <vt:lpstr>Counterfeit Object-oriented Programming (COOP)</vt:lpstr>
      <vt:lpstr>Table of contents</vt:lpstr>
      <vt:lpstr>C++ virtual functions</vt:lpstr>
      <vt:lpstr>Preconditions (= same for ROP)</vt:lpstr>
      <vt:lpstr>Existing code-reuse attacks</vt:lpstr>
      <vt:lpstr>Defenses</vt:lpstr>
      <vt:lpstr>What is COOP?</vt:lpstr>
      <vt:lpstr>Counterfeit Objects</vt:lpstr>
      <vt:lpstr>vfgadgets (virtual function gadgets)</vt:lpstr>
      <vt:lpstr>Main Loop Gadget (ML-G)</vt:lpstr>
      <vt:lpstr>Counterfeit vptrs</vt:lpstr>
      <vt:lpstr>Overlapping Counterfeit Gadgets, Arithmetic Gadget and Writing Gadget</vt:lpstr>
      <vt:lpstr>Overlapping Counterfeit Gadgets, Arithmetic Gadget and Writing Gadget</vt:lpstr>
      <vt:lpstr>Passing arguments to vfgadgets: Argument Loading Gadget</vt:lpstr>
      <vt:lpstr>Memory Setting Gadget</vt:lpstr>
      <vt:lpstr>Implementation</vt:lpstr>
      <vt:lpstr>Applicability and Turing Completeness</vt:lpstr>
      <vt:lpstr>Existing code-reuse attacks</vt:lpstr>
      <vt:lpstr>COOP is immune against</vt:lpstr>
      <vt:lpstr>Defenses</vt:lpstr>
      <vt:lpstr>Defenses</vt:lpstr>
      <vt:lpstr>How to prevent COOP?</vt:lpstr>
      <vt:lpstr>Evaluation</vt:lpstr>
      <vt:lpstr>Conclusion</vt:lpstr>
      <vt:lpstr>Future Work</vt:lpstr>
      <vt:lpstr>References</vt:lpstr>
      <vt:lpstr>Discussion</vt:lpstr>
      <vt:lpstr>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Counterfeit Object-oriented Programming</dc:title>
  <dc:creator>sdfg</dc:creator>
  <cp:lastModifiedBy>sdfg</cp:lastModifiedBy>
  <cp:revision>81</cp:revision>
  <dcterms:created xsi:type="dcterms:W3CDTF">2018-10-22T09:12:36Z</dcterms:created>
  <dcterms:modified xsi:type="dcterms:W3CDTF">2018-11-06T08:34:45Z</dcterms:modified>
</cp:coreProperties>
</file>